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  <p:sldMasterId id="2147483687" r:id="rId4"/>
  </p:sldMasterIdLst>
  <p:notesMasterIdLst>
    <p:notesMasterId r:id="rId73"/>
  </p:notesMasterIdLst>
  <p:handoutMasterIdLst>
    <p:handoutMasterId r:id="rId74"/>
  </p:handoutMasterIdLst>
  <p:sldIdLst>
    <p:sldId id="323" r:id="rId5"/>
    <p:sldId id="324" r:id="rId6"/>
    <p:sldId id="325" r:id="rId7"/>
    <p:sldId id="326" r:id="rId8"/>
    <p:sldId id="327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306" r:id="rId47"/>
    <p:sldId id="307" r:id="rId48"/>
    <p:sldId id="308" r:id="rId49"/>
    <p:sldId id="309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22" r:id="rId72"/>
  </p:sldIdLst>
  <p:sldSz cx="13004800" cy="9753600"/>
  <p:notesSz cx="9144000" cy="6858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DC"/>
    <a:srgbClr val="F0EBDD"/>
    <a:srgbClr val="E8DCE5"/>
    <a:srgbClr val="F3D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0"/>
  </p:normalViewPr>
  <p:slideViewPr>
    <p:cSldViewPr snapToGrid="0" snapToObjects="1">
      <p:cViewPr>
        <p:scale>
          <a:sx n="80" d="100"/>
          <a:sy n="80" d="100"/>
        </p:scale>
        <p:origin x="1064" y="-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AE804A-F7B6-48A3-8000-D216A563EEA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557BB5E-4C51-40A5-BD12-2AA58AB07192}">
      <dgm:prSet phldrT="[Text]"/>
      <dgm:spPr/>
      <dgm:t>
        <a:bodyPr/>
        <a:lstStyle/>
        <a:p>
          <a:r>
            <a:rPr lang="en-US" altLang="zh-TW" dirty="0" smtClean="0"/>
            <a:t>Usage and Advantage of </a:t>
          </a:r>
          <a:r>
            <a:rPr lang="en-US" altLang="zh-TW" dirty="0" err="1" smtClean="0"/>
            <a:t>Bitcoin</a:t>
          </a:r>
          <a:endParaRPr lang="zh-TW" altLang="en-US" dirty="0"/>
        </a:p>
      </dgm:t>
    </dgm:pt>
    <dgm:pt modelId="{0FF7A196-FE6F-4B64-BD38-AB41F71FC6B2}" type="parTrans" cxnId="{74A6C09A-994A-47E2-B618-54560B1B9257}">
      <dgm:prSet/>
      <dgm:spPr/>
      <dgm:t>
        <a:bodyPr/>
        <a:lstStyle/>
        <a:p>
          <a:endParaRPr lang="zh-TW" altLang="en-US"/>
        </a:p>
      </dgm:t>
    </dgm:pt>
    <dgm:pt modelId="{27CCF3AB-3CBF-4AD3-8B76-6E565F29E823}" type="sibTrans" cxnId="{74A6C09A-994A-47E2-B618-54560B1B9257}">
      <dgm:prSet/>
      <dgm:spPr/>
      <dgm:t>
        <a:bodyPr/>
        <a:lstStyle/>
        <a:p>
          <a:endParaRPr lang="zh-TW" altLang="en-US"/>
        </a:p>
      </dgm:t>
    </dgm:pt>
    <dgm:pt modelId="{809014A8-A230-4F21-855F-C8A6B061ED8D}">
      <dgm:prSet phldrT="[Text]"/>
      <dgm:spPr/>
      <dgm:t>
        <a:bodyPr/>
        <a:lstStyle/>
        <a:p>
          <a:r>
            <a:rPr lang="en-US" altLang="zh-TW" dirty="0" smtClean="0"/>
            <a:t>Individual</a:t>
          </a:r>
          <a:endParaRPr lang="zh-TW" altLang="en-US" dirty="0"/>
        </a:p>
      </dgm:t>
    </dgm:pt>
    <dgm:pt modelId="{74AE95EA-B805-4128-91F6-60C6B6817822}" type="parTrans" cxnId="{3E10A648-F6C6-447C-B9B9-5140EECE0354}">
      <dgm:prSet/>
      <dgm:spPr/>
      <dgm:t>
        <a:bodyPr/>
        <a:lstStyle/>
        <a:p>
          <a:endParaRPr lang="zh-TW" altLang="en-US"/>
        </a:p>
      </dgm:t>
    </dgm:pt>
    <dgm:pt modelId="{C393DB2C-2ACD-456B-BF09-E97C5E9A529C}" type="sibTrans" cxnId="{3E10A648-F6C6-447C-B9B9-5140EECE0354}">
      <dgm:prSet/>
      <dgm:spPr/>
      <dgm:t>
        <a:bodyPr/>
        <a:lstStyle/>
        <a:p>
          <a:endParaRPr lang="zh-TW" altLang="en-US"/>
        </a:p>
      </dgm:t>
    </dgm:pt>
    <dgm:pt modelId="{402088F2-C702-4D6F-B895-E5F239ADD7F9}">
      <dgm:prSet phldrT="[Text]"/>
      <dgm:spPr/>
      <dgm:t>
        <a:bodyPr/>
        <a:lstStyle/>
        <a:p>
          <a:r>
            <a:rPr lang="en-US" altLang="zh-TW" dirty="0" smtClean="0"/>
            <a:t>Businesses</a:t>
          </a:r>
          <a:endParaRPr lang="zh-TW" altLang="en-US" dirty="0"/>
        </a:p>
      </dgm:t>
    </dgm:pt>
    <dgm:pt modelId="{78A7FB83-1872-4526-A50E-219CACC92280}" type="parTrans" cxnId="{FD3EB4B7-489D-459C-8044-1BAC4FB6D22E}">
      <dgm:prSet/>
      <dgm:spPr/>
      <dgm:t>
        <a:bodyPr/>
        <a:lstStyle/>
        <a:p>
          <a:endParaRPr lang="zh-TW" altLang="en-US"/>
        </a:p>
      </dgm:t>
    </dgm:pt>
    <dgm:pt modelId="{A0E78E76-C817-4F89-96BD-2F974F8D617A}" type="sibTrans" cxnId="{FD3EB4B7-489D-459C-8044-1BAC4FB6D22E}">
      <dgm:prSet/>
      <dgm:spPr/>
      <dgm:t>
        <a:bodyPr/>
        <a:lstStyle/>
        <a:p>
          <a:endParaRPr lang="zh-TW" altLang="en-US"/>
        </a:p>
      </dgm:t>
    </dgm:pt>
    <dgm:pt modelId="{06846648-3ED3-433B-9805-0E1B693A5327}" type="pres">
      <dgm:prSet presAssocID="{B7AE804A-F7B6-48A3-8000-D216A563EEA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05B08A-E619-447A-B015-83C8F6D58A56}" type="pres">
      <dgm:prSet presAssocID="{4557BB5E-4C51-40A5-BD12-2AA58AB07192}" presName="hierRoot1" presStyleCnt="0"/>
      <dgm:spPr/>
    </dgm:pt>
    <dgm:pt modelId="{E1540712-4442-44E6-99B1-EF8A564DEE6C}" type="pres">
      <dgm:prSet presAssocID="{4557BB5E-4C51-40A5-BD12-2AA58AB07192}" presName="composite" presStyleCnt="0"/>
      <dgm:spPr/>
    </dgm:pt>
    <dgm:pt modelId="{E307AF77-6C6B-466E-83AE-17361183A3D7}" type="pres">
      <dgm:prSet presAssocID="{4557BB5E-4C51-40A5-BD12-2AA58AB07192}" presName="background" presStyleLbl="node0" presStyleIdx="0" presStyleCnt="1"/>
      <dgm:spPr/>
    </dgm:pt>
    <dgm:pt modelId="{B230C8A5-265F-42CB-AE5F-B31124C31326}" type="pres">
      <dgm:prSet presAssocID="{4557BB5E-4C51-40A5-BD12-2AA58AB07192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20C8E4E-3E23-48A1-86BA-3676EF56F6D8}" type="pres">
      <dgm:prSet presAssocID="{4557BB5E-4C51-40A5-BD12-2AA58AB07192}" presName="hierChild2" presStyleCnt="0"/>
      <dgm:spPr/>
    </dgm:pt>
    <dgm:pt modelId="{006F26B0-B30D-4095-9FCB-F61D306197A8}" type="pres">
      <dgm:prSet presAssocID="{74AE95EA-B805-4128-91F6-60C6B681782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F6EBCFC0-4866-4318-A6BF-D5A75F8DB97F}" type="pres">
      <dgm:prSet presAssocID="{809014A8-A230-4F21-855F-C8A6B061ED8D}" presName="hierRoot2" presStyleCnt="0"/>
      <dgm:spPr/>
    </dgm:pt>
    <dgm:pt modelId="{3F13638A-8270-4544-B01D-E476363F994F}" type="pres">
      <dgm:prSet presAssocID="{809014A8-A230-4F21-855F-C8A6B061ED8D}" presName="composite2" presStyleCnt="0"/>
      <dgm:spPr/>
    </dgm:pt>
    <dgm:pt modelId="{7BF77D0E-C678-4E9F-B243-F97503D9625F}" type="pres">
      <dgm:prSet presAssocID="{809014A8-A230-4F21-855F-C8A6B061ED8D}" presName="background2" presStyleLbl="node2" presStyleIdx="0" presStyleCnt="2"/>
      <dgm:spPr/>
    </dgm:pt>
    <dgm:pt modelId="{2E9C4786-8609-4070-B433-1FD7A65D08B4}" type="pres">
      <dgm:prSet presAssocID="{809014A8-A230-4F21-855F-C8A6B061ED8D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4460F30-5302-457B-9BCD-6E0E84CEA8AA}" type="pres">
      <dgm:prSet presAssocID="{809014A8-A230-4F21-855F-C8A6B061ED8D}" presName="hierChild3" presStyleCnt="0"/>
      <dgm:spPr/>
    </dgm:pt>
    <dgm:pt modelId="{0540DF3A-AAE3-4BDE-A918-3269F614A521}" type="pres">
      <dgm:prSet presAssocID="{78A7FB83-1872-4526-A50E-219CACC92280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B123A2C-6982-42B0-A994-80EB92982636}" type="pres">
      <dgm:prSet presAssocID="{402088F2-C702-4D6F-B895-E5F239ADD7F9}" presName="hierRoot2" presStyleCnt="0"/>
      <dgm:spPr/>
    </dgm:pt>
    <dgm:pt modelId="{75F971D8-BC67-45FC-B0E1-909F51D6A319}" type="pres">
      <dgm:prSet presAssocID="{402088F2-C702-4D6F-B895-E5F239ADD7F9}" presName="composite2" presStyleCnt="0"/>
      <dgm:spPr/>
    </dgm:pt>
    <dgm:pt modelId="{FBFA6073-BE12-46DB-8AB8-946D6BF84C28}" type="pres">
      <dgm:prSet presAssocID="{402088F2-C702-4D6F-B895-E5F239ADD7F9}" presName="background2" presStyleLbl="node2" presStyleIdx="1" presStyleCnt="2"/>
      <dgm:spPr/>
    </dgm:pt>
    <dgm:pt modelId="{E6A7DA23-B6C5-4F3A-BA63-79D075DA24BF}" type="pres">
      <dgm:prSet presAssocID="{402088F2-C702-4D6F-B895-E5F239ADD7F9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E6255-F625-4E09-93BE-985B1CE95D3C}" type="pres">
      <dgm:prSet presAssocID="{402088F2-C702-4D6F-B895-E5F239ADD7F9}" presName="hierChild3" presStyleCnt="0"/>
      <dgm:spPr/>
    </dgm:pt>
  </dgm:ptLst>
  <dgm:cxnLst>
    <dgm:cxn modelId="{CF57488F-BBC1-9348-982A-069383D655F6}" type="presOf" srcId="{402088F2-C702-4D6F-B895-E5F239ADD7F9}" destId="{E6A7DA23-B6C5-4F3A-BA63-79D075DA24BF}" srcOrd="0" destOrd="0" presId="urn:microsoft.com/office/officeart/2005/8/layout/hierarchy1"/>
    <dgm:cxn modelId="{3B93AF9B-6C8F-224A-A61A-74F02A29CABC}" type="presOf" srcId="{4557BB5E-4C51-40A5-BD12-2AA58AB07192}" destId="{B230C8A5-265F-42CB-AE5F-B31124C31326}" srcOrd="0" destOrd="0" presId="urn:microsoft.com/office/officeart/2005/8/layout/hierarchy1"/>
    <dgm:cxn modelId="{74A6C09A-994A-47E2-B618-54560B1B9257}" srcId="{B7AE804A-F7B6-48A3-8000-D216A563EEA0}" destId="{4557BB5E-4C51-40A5-BD12-2AA58AB07192}" srcOrd="0" destOrd="0" parTransId="{0FF7A196-FE6F-4B64-BD38-AB41F71FC6B2}" sibTransId="{27CCF3AB-3CBF-4AD3-8B76-6E565F29E823}"/>
    <dgm:cxn modelId="{F0ACDFF5-4501-8C4B-96A3-1083DE8EF50C}" type="presOf" srcId="{74AE95EA-B805-4128-91F6-60C6B6817822}" destId="{006F26B0-B30D-4095-9FCB-F61D306197A8}" srcOrd="0" destOrd="0" presId="urn:microsoft.com/office/officeart/2005/8/layout/hierarchy1"/>
    <dgm:cxn modelId="{CEAC410D-1E72-344F-826D-E8A7103D9EC9}" type="presOf" srcId="{809014A8-A230-4F21-855F-C8A6B061ED8D}" destId="{2E9C4786-8609-4070-B433-1FD7A65D08B4}" srcOrd="0" destOrd="0" presId="urn:microsoft.com/office/officeart/2005/8/layout/hierarchy1"/>
    <dgm:cxn modelId="{FD3EB4B7-489D-459C-8044-1BAC4FB6D22E}" srcId="{4557BB5E-4C51-40A5-BD12-2AA58AB07192}" destId="{402088F2-C702-4D6F-B895-E5F239ADD7F9}" srcOrd="1" destOrd="0" parTransId="{78A7FB83-1872-4526-A50E-219CACC92280}" sibTransId="{A0E78E76-C817-4F89-96BD-2F974F8D617A}"/>
    <dgm:cxn modelId="{ACC08EE2-C191-C743-8451-27331E677DCB}" type="presOf" srcId="{B7AE804A-F7B6-48A3-8000-D216A563EEA0}" destId="{06846648-3ED3-433B-9805-0E1B693A5327}" srcOrd="0" destOrd="0" presId="urn:microsoft.com/office/officeart/2005/8/layout/hierarchy1"/>
    <dgm:cxn modelId="{92D81AE5-586F-DA4C-8BAE-7B40155B9A7E}" type="presOf" srcId="{78A7FB83-1872-4526-A50E-219CACC92280}" destId="{0540DF3A-AAE3-4BDE-A918-3269F614A521}" srcOrd="0" destOrd="0" presId="urn:microsoft.com/office/officeart/2005/8/layout/hierarchy1"/>
    <dgm:cxn modelId="{3E10A648-F6C6-447C-B9B9-5140EECE0354}" srcId="{4557BB5E-4C51-40A5-BD12-2AA58AB07192}" destId="{809014A8-A230-4F21-855F-C8A6B061ED8D}" srcOrd="0" destOrd="0" parTransId="{74AE95EA-B805-4128-91F6-60C6B6817822}" sibTransId="{C393DB2C-2ACD-456B-BF09-E97C5E9A529C}"/>
    <dgm:cxn modelId="{D7420DC1-B034-AF4E-AEEB-79C060F3384B}" type="presParOf" srcId="{06846648-3ED3-433B-9805-0E1B693A5327}" destId="{3705B08A-E619-447A-B015-83C8F6D58A56}" srcOrd="0" destOrd="0" presId="urn:microsoft.com/office/officeart/2005/8/layout/hierarchy1"/>
    <dgm:cxn modelId="{69B5F2A4-4838-5542-AF3F-D1EBCBB0FBD3}" type="presParOf" srcId="{3705B08A-E619-447A-B015-83C8F6D58A56}" destId="{E1540712-4442-44E6-99B1-EF8A564DEE6C}" srcOrd="0" destOrd="0" presId="urn:microsoft.com/office/officeart/2005/8/layout/hierarchy1"/>
    <dgm:cxn modelId="{7809E479-9ADE-C747-8E21-81E631D98137}" type="presParOf" srcId="{E1540712-4442-44E6-99B1-EF8A564DEE6C}" destId="{E307AF77-6C6B-466E-83AE-17361183A3D7}" srcOrd="0" destOrd="0" presId="urn:microsoft.com/office/officeart/2005/8/layout/hierarchy1"/>
    <dgm:cxn modelId="{EE075DAE-6ECF-A344-BDE5-613A18CDF4CE}" type="presParOf" srcId="{E1540712-4442-44E6-99B1-EF8A564DEE6C}" destId="{B230C8A5-265F-42CB-AE5F-B31124C31326}" srcOrd="1" destOrd="0" presId="urn:microsoft.com/office/officeart/2005/8/layout/hierarchy1"/>
    <dgm:cxn modelId="{6D700E83-CBFA-B04C-896F-4396039CB1D2}" type="presParOf" srcId="{3705B08A-E619-447A-B015-83C8F6D58A56}" destId="{B20C8E4E-3E23-48A1-86BA-3676EF56F6D8}" srcOrd="1" destOrd="0" presId="urn:microsoft.com/office/officeart/2005/8/layout/hierarchy1"/>
    <dgm:cxn modelId="{BCF40967-167A-ED47-85B6-1BD161FE2E67}" type="presParOf" srcId="{B20C8E4E-3E23-48A1-86BA-3676EF56F6D8}" destId="{006F26B0-B30D-4095-9FCB-F61D306197A8}" srcOrd="0" destOrd="0" presId="urn:microsoft.com/office/officeart/2005/8/layout/hierarchy1"/>
    <dgm:cxn modelId="{5B03D291-ADDF-864A-8E1C-AA8ACAEB4CE6}" type="presParOf" srcId="{B20C8E4E-3E23-48A1-86BA-3676EF56F6D8}" destId="{F6EBCFC0-4866-4318-A6BF-D5A75F8DB97F}" srcOrd="1" destOrd="0" presId="urn:microsoft.com/office/officeart/2005/8/layout/hierarchy1"/>
    <dgm:cxn modelId="{78A3F58C-9F73-A74A-9322-44B332AD5791}" type="presParOf" srcId="{F6EBCFC0-4866-4318-A6BF-D5A75F8DB97F}" destId="{3F13638A-8270-4544-B01D-E476363F994F}" srcOrd="0" destOrd="0" presId="urn:microsoft.com/office/officeart/2005/8/layout/hierarchy1"/>
    <dgm:cxn modelId="{D30ADD30-73D7-4341-BBB7-36B2AAA59900}" type="presParOf" srcId="{3F13638A-8270-4544-B01D-E476363F994F}" destId="{7BF77D0E-C678-4E9F-B243-F97503D9625F}" srcOrd="0" destOrd="0" presId="urn:microsoft.com/office/officeart/2005/8/layout/hierarchy1"/>
    <dgm:cxn modelId="{A3337B93-BB36-DC46-8E87-8D5D2F7FE593}" type="presParOf" srcId="{3F13638A-8270-4544-B01D-E476363F994F}" destId="{2E9C4786-8609-4070-B433-1FD7A65D08B4}" srcOrd="1" destOrd="0" presId="urn:microsoft.com/office/officeart/2005/8/layout/hierarchy1"/>
    <dgm:cxn modelId="{8BD34405-9E5B-E643-A011-2A96C586A088}" type="presParOf" srcId="{F6EBCFC0-4866-4318-A6BF-D5A75F8DB97F}" destId="{84460F30-5302-457B-9BCD-6E0E84CEA8AA}" srcOrd="1" destOrd="0" presId="urn:microsoft.com/office/officeart/2005/8/layout/hierarchy1"/>
    <dgm:cxn modelId="{FB47418E-2673-9649-B86E-CAB63982CEA6}" type="presParOf" srcId="{B20C8E4E-3E23-48A1-86BA-3676EF56F6D8}" destId="{0540DF3A-AAE3-4BDE-A918-3269F614A521}" srcOrd="2" destOrd="0" presId="urn:microsoft.com/office/officeart/2005/8/layout/hierarchy1"/>
    <dgm:cxn modelId="{F6E3B8B0-E879-C244-BA6D-753DCFBCFA13}" type="presParOf" srcId="{B20C8E4E-3E23-48A1-86BA-3676EF56F6D8}" destId="{1B123A2C-6982-42B0-A994-80EB92982636}" srcOrd="3" destOrd="0" presId="urn:microsoft.com/office/officeart/2005/8/layout/hierarchy1"/>
    <dgm:cxn modelId="{F1D50267-711E-4044-AE56-9E3853369A00}" type="presParOf" srcId="{1B123A2C-6982-42B0-A994-80EB92982636}" destId="{75F971D8-BC67-45FC-B0E1-909F51D6A319}" srcOrd="0" destOrd="0" presId="urn:microsoft.com/office/officeart/2005/8/layout/hierarchy1"/>
    <dgm:cxn modelId="{7DB8AADC-2276-2941-8298-2DF2F2D226DB}" type="presParOf" srcId="{75F971D8-BC67-45FC-B0E1-909F51D6A319}" destId="{FBFA6073-BE12-46DB-8AB8-946D6BF84C28}" srcOrd="0" destOrd="0" presId="urn:microsoft.com/office/officeart/2005/8/layout/hierarchy1"/>
    <dgm:cxn modelId="{6A68A534-CCC1-2943-AA78-32A1D645D9B5}" type="presParOf" srcId="{75F971D8-BC67-45FC-B0E1-909F51D6A319}" destId="{E6A7DA23-B6C5-4F3A-BA63-79D075DA24BF}" srcOrd="1" destOrd="0" presId="urn:microsoft.com/office/officeart/2005/8/layout/hierarchy1"/>
    <dgm:cxn modelId="{7002D870-4C8D-EF4B-B32B-C49B2D91D9AA}" type="presParOf" srcId="{1B123A2C-6982-42B0-A994-80EB92982636}" destId="{534E6255-F625-4E09-93BE-985B1CE95D3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11B47B-1A4B-4277-80D0-CCA078F455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5ADC2F-AED0-430C-AB00-6E4E692010A1}">
      <dgm:prSet phldrT="[Text]" custT="1"/>
      <dgm:spPr/>
      <dgm:t>
        <a:bodyPr/>
        <a:lstStyle/>
        <a:p>
          <a:r>
            <a:rPr lang="en-US" altLang="zh-TW" sz="3600" dirty="0" smtClean="0"/>
            <a:t>Mobile Payments Made Easy</a:t>
          </a:r>
          <a:endParaRPr lang="zh-TW" altLang="en-US" sz="3600" dirty="0"/>
        </a:p>
      </dgm:t>
    </dgm:pt>
    <dgm:pt modelId="{D0709253-A46A-485C-8C90-E7C254A7096B}" type="parTrans" cxnId="{F94D7AE7-BE56-4CF1-83BE-2B281BE2B853}">
      <dgm:prSet/>
      <dgm:spPr/>
      <dgm:t>
        <a:bodyPr/>
        <a:lstStyle/>
        <a:p>
          <a:endParaRPr lang="zh-TW" altLang="en-US" sz="1100"/>
        </a:p>
      </dgm:t>
    </dgm:pt>
    <dgm:pt modelId="{7F0DD708-9BB0-40FD-841C-C040FFC22F07}" type="sibTrans" cxnId="{F94D7AE7-BE56-4CF1-83BE-2B281BE2B853}">
      <dgm:prSet/>
      <dgm:spPr/>
      <dgm:t>
        <a:bodyPr/>
        <a:lstStyle/>
        <a:p>
          <a:endParaRPr lang="zh-TW" altLang="en-US" sz="1100"/>
        </a:p>
      </dgm:t>
    </dgm:pt>
    <dgm:pt modelId="{DA3EEFCF-D4A1-44A8-8C39-FCDA850A7F45}">
      <dgm:prSet phldrT="[Text]" custT="1"/>
      <dgm:spPr/>
      <dgm:t>
        <a:bodyPr/>
        <a:lstStyle/>
        <a:p>
          <a:r>
            <a:rPr lang="en-US" altLang="zh-TW" sz="2400" dirty="0" smtClean="0"/>
            <a:t>Two step scan-and-pay</a:t>
          </a:r>
          <a:endParaRPr lang="zh-TW" altLang="en-US" sz="2400" dirty="0"/>
        </a:p>
      </dgm:t>
    </dgm:pt>
    <dgm:pt modelId="{CFA09A19-E3F8-4C08-9413-21A5EF32F0BC}" type="parTrans" cxnId="{9349BE19-3734-4CB4-9603-0526B25610A7}">
      <dgm:prSet/>
      <dgm:spPr/>
      <dgm:t>
        <a:bodyPr/>
        <a:lstStyle/>
        <a:p>
          <a:endParaRPr lang="zh-TW" altLang="en-US" sz="1100"/>
        </a:p>
      </dgm:t>
    </dgm:pt>
    <dgm:pt modelId="{35C9E8D2-9FC0-4537-BA46-961DC7C68B81}" type="sibTrans" cxnId="{9349BE19-3734-4CB4-9603-0526B25610A7}">
      <dgm:prSet/>
      <dgm:spPr/>
      <dgm:t>
        <a:bodyPr/>
        <a:lstStyle/>
        <a:p>
          <a:endParaRPr lang="zh-TW" altLang="en-US" sz="1100"/>
        </a:p>
      </dgm:t>
    </dgm:pt>
    <dgm:pt modelId="{5E450BE4-70C3-49EE-AFD7-9DC05D13743B}">
      <dgm:prSet phldrT="[Text]" custT="1"/>
      <dgm:spPr/>
      <dgm:t>
        <a:bodyPr/>
        <a:lstStyle/>
        <a:p>
          <a:r>
            <a:rPr lang="en-US" altLang="zh-TW" sz="2400" dirty="0" smtClean="0"/>
            <a:t>No sign up, swiping cards, PIN, sign</a:t>
          </a:r>
          <a:endParaRPr lang="zh-TW" altLang="en-US" sz="2400" dirty="0"/>
        </a:p>
      </dgm:t>
    </dgm:pt>
    <dgm:pt modelId="{AECB2E66-E4B0-4ADD-A977-49C58D417283}" type="parTrans" cxnId="{61292AC1-C996-4038-B60D-ADB999D487E6}">
      <dgm:prSet/>
      <dgm:spPr/>
      <dgm:t>
        <a:bodyPr/>
        <a:lstStyle/>
        <a:p>
          <a:endParaRPr lang="zh-TW" altLang="en-US" sz="1100"/>
        </a:p>
      </dgm:t>
    </dgm:pt>
    <dgm:pt modelId="{AFDD6608-EA60-47F0-89B9-B911261D71A7}" type="sibTrans" cxnId="{61292AC1-C996-4038-B60D-ADB999D487E6}">
      <dgm:prSet/>
      <dgm:spPr/>
      <dgm:t>
        <a:bodyPr/>
        <a:lstStyle/>
        <a:p>
          <a:endParaRPr lang="zh-TW" altLang="en-US" sz="1100"/>
        </a:p>
      </dgm:t>
    </dgm:pt>
    <dgm:pt modelId="{0F24F9BA-2CF1-48ED-A195-4D5148D84872}">
      <dgm:prSet phldrT="[Text]" custT="1"/>
      <dgm:spPr/>
      <dgm:t>
        <a:bodyPr/>
        <a:lstStyle/>
        <a:p>
          <a:r>
            <a:rPr lang="en-US" altLang="zh-TW" sz="2400" dirty="0" smtClean="0"/>
            <a:t>Just display the QR code in the </a:t>
          </a:r>
          <a:r>
            <a:rPr lang="en-US" altLang="zh-TW" sz="2400" dirty="0" err="1" smtClean="0"/>
            <a:t>Bitcoin</a:t>
          </a:r>
          <a:r>
            <a:rPr lang="en-US" altLang="zh-TW" sz="2400" dirty="0" smtClean="0"/>
            <a:t> wallet app</a:t>
          </a:r>
          <a:endParaRPr lang="zh-TW" altLang="en-US" sz="2400" dirty="0"/>
        </a:p>
      </dgm:t>
    </dgm:pt>
    <dgm:pt modelId="{89804E2B-AC16-4A7B-8AF4-2A80E3976B78}" type="parTrans" cxnId="{CC2AD6CF-0BF7-47AB-ADA4-EC4D26ECEB5D}">
      <dgm:prSet/>
      <dgm:spPr/>
      <dgm:t>
        <a:bodyPr/>
        <a:lstStyle/>
        <a:p>
          <a:endParaRPr lang="zh-TW" altLang="en-US" sz="1100"/>
        </a:p>
      </dgm:t>
    </dgm:pt>
    <dgm:pt modelId="{C760F0F7-1EB8-45C6-B0A1-E42D748A08A5}" type="sibTrans" cxnId="{CC2AD6CF-0BF7-47AB-ADA4-EC4D26ECEB5D}">
      <dgm:prSet/>
      <dgm:spPr/>
      <dgm:t>
        <a:bodyPr/>
        <a:lstStyle/>
        <a:p>
          <a:endParaRPr lang="zh-TW" altLang="en-US" sz="1100"/>
        </a:p>
      </dgm:t>
    </dgm:pt>
    <dgm:pt modelId="{8F377E0D-B7FB-45E3-B97C-16135DD1E262}" type="pres">
      <dgm:prSet presAssocID="{DB11B47B-1A4B-4277-80D0-CCA078F455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835FD9-0E75-4099-B677-601657594E13}" type="pres">
      <dgm:prSet presAssocID="{545ADC2F-AED0-430C-AB00-6E4E692010A1}" presName="parentText" presStyleLbl="node1" presStyleIdx="0" presStyleCnt="1" custScaleY="7269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11391E-FB24-4E88-9924-860FD591FA88}" type="pres">
      <dgm:prSet presAssocID="{545ADC2F-AED0-430C-AB00-6E4E692010A1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49BE19-3734-4CB4-9603-0526B25610A7}" srcId="{545ADC2F-AED0-430C-AB00-6E4E692010A1}" destId="{DA3EEFCF-D4A1-44A8-8C39-FCDA850A7F45}" srcOrd="0" destOrd="0" parTransId="{CFA09A19-E3F8-4C08-9413-21A5EF32F0BC}" sibTransId="{35C9E8D2-9FC0-4537-BA46-961DC7C68B81}"/>
    <dgm:cxn modelId="{CC2AD6CF-0BF7-47AB-ADA4-EC4D26ECEB5D}" srcId="{545ADC2F-AED0-430C-AB00-6E4E692010A1}" destId="{0F24F9BA-2CF1-48ED-A195-4D5148D84872}" srcOrd="2" destOrd="0" parTransId="{89804E2B-AC16-4A7B-8AF4-2A80E3976B78}" sibTransId="{C760F0F7-1EB8-45C6-B0A1-E42D748A08A5}"/>
    <dgm:cxn modelId="{61292AC1-C996-4038-B60D-ADB999D487E6}" srcId="{545ADC2F-AED0-430C-AB00-6E4E692010A1}" destId="{5E450BE4-70C3-49EE-AFD7-9DC05D13743B}" srcOrd="1" destOrd="0" parTransId="{AECB2E66-E4B0-4ADD-A977-49C58D417283}" sibTransId="{AFDD6608-EA60-47F0-89B9-B911261D71A7}"/>
    <dgm:cxn modelId="{F94D7AE7-BE56-4CF1-83BE-2B281BE2B853}" srcId="{DB11B47B-1A4B-4277-80D0-CCA078F45597}" destId="{545ADC2F-AED0-430C-AB00-6E4E692010A1}" srcOrd="0" destOrd="0" parTransId="{D0709253-A46A-485C-8C90-E7C254A7096B}" sibTransId="{7F0DD708-9BB0-40FD-841C-C040FFC22F07}"/>
    <dgm:cxn modelId="{71E3B474-2AA8-FE4C-87C5-7B8FAE8A853C}" type="presOf" srcId="{5E450BE4-70C3-49EE-AFD7-9DC05D13743B}" destId="{3111391E-FB24-4E88-9924-860FD591FA88}" srcOrd="0" destOrd="1" presId="urn:microsoft.com/office/officeart/2005/8/layout/vList2"/>
    <dgm:cxn modelId="{A667973F-5BC0-EA41-8F9F-3B073858C2E5}" type="presOf" srcId="{DB11B47B-1A4B-4277-80D0-CCA078F45597}" destId="{8F377E0D-B7FB-45E3-B97C-16135DD1E262}" srcOrd="0" destOrd="0" presId="urn:microsoft.com/office/officeart/2005/8/layout/vList2"/>
    <dgm:cxn modelId="{377B7014-48F5-314B-8337-A4D65FF50968}" type="presOf" srcId="{545ADC2F-AED0-430C-AB00-6E4E692010A1}" destId="{BB835FD9-0E75-4099-B677-601657594E13}" srcOrd="0" destOrd="0" presId="urn:microsoft.com/office/officeart/2005/8/layout/vList2"/>
    <dgm:cxn modelId="{43D2A30F-9DB3-4B46-96A5-3960DBB73502}" type="presOf" srcId="{DA3EEFCF-D4A1-44A8-8C39-FCDA850A7F45}" destId="{3111391E-FB24-4E88-9924-860FD591FA88}" srcOrd="0" destOrd="0" presId="urn:microsoft.com/office/officeart/2005/8/layout/vList2"/>
    <dgm:cxn modelId="{DB2C2D79-C945-1246-AB99-355E715088F5}" type="presOf" srcId="{0F24F9BA-2CF1-48ED-A195-4D5148D84872}" destId="{3111391E-FB24-4E88-9924-860FD591FA88}" srcOrd="0" destOrd="2" presId="urn:microsoft.com/office/officeart/2005/8/layout/vList2"/>
    <dgm:cxn modelId="{13FDB16A-04D7-7140-9DC9-4427C590E57C}" type="presParOf" srcId="{8F377E0D-B7FB-45E3-B97C-16135DD1E262}" destId="{BB835FD9-0E75-4099-B677-601657594E13}" srcOrd="0" destOrd="0" presId="urn:microsoft.com/office/officeart/2005/8/layout/vList2"/>
    <dgm:cxn modelId="{179A4879-556F-3944-AB97-F3CD95EE7344}" type="presParOf" srcId="{8F377E0D-B7FB-45E3-B97C-16135DD1E262}" destId="{3111391E-FB24-4E88-9924-860FD591FA8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11B47B-1A4B-4277-80D0-CCA078F455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5ADC2F-AED0-430C-AB00-6E4E692010A1}">
      <dgm:prSet phldrT="[Text]" custT="1"/>
      <dgm:spPr/>
      <dgm:t>
        <a:bodyPr/>
        <a:lstStyle/>
        <a:p>
          <a:r>
            <a:rPr lang="en-US" altLang="zh-TW" sz="3600" dirty="0" smtClean="0"/>
            <a:t>Security and Control Over Your Money </a:t>
          </a:r>
          <a:endParaRPr lang="zh-TW" altLang="en-US" sz="3600" dirty="0"/>
        </a:p>
      </dgm:t>
    </dgm:pt>
    <dgm:pt modelId="{D0709253-A46A-485C-8C90-E7C254A7096B}" type="parTrans" cxnId="{F94D7AE7-BE56-4CF1-83BE-2B281BE2B853}">
      <dgm:prSet/>
      <dgm:spPr/>
      <dgm:t>
        <a:bodyPr/>
        <a:lstStyle/>
        <a:p>
          <a:endParaRPr lang="zh-TW" altLang="en-US" sz="1100"/>
        </a:p>
      </dgm:t>
    </dgm:pt>
    <dgm:pt modelId="{7F0DD708-9BB0-40FD-841C-C040FFC22F07}" type="sibTrans" cxnId="{F94D7AE7-BE56-4CF1-83BE-2B281BE2B853}">
      <dgm:prSet/>
      <dgm:spPr/>
      <dgm:t>
        <a:bodyPr/>
        <a:lstStyle/>
        <a:p>
          <a:endParaRPr lang="zh-TW" altLang="en-US" sz="1100"/>
        </a:p>
      </dgm:t>
    </dgm:pt>
    <dgm:pt modelId="{DA3EEFCF-D4A1-44A8-8C39-FCDA850A7F45}">
      <dgm:prSet phldrT="[Text]" custT="1"/>
      <dgm:spPr/>
      <dgm:t>
        <a:bodyPr/>
        <a:lstStyle/>
        <a:p>
          <a:r>
            <a:rPr lang="en-US" altLang="zh-TW" sz="2400" dirty="0" err="1" smtClean="0"/>
            <a:t>Bitcoin</a:t>
          </a:r>
          <a:r>
            <a:rPr lang="en-US" altLang="zh-TW" sz="2400" dirty="0" smtClean="0"/>
            <a:t> transactions are secured by military grade cryptography</a:t>
          </a:r>
          <a:endParaRPr lang="zh-TW" altLang="en-US" sz="2400" dirty="0"/>
        </a:p>
      </dgm:t>
    </dgm:pt>
    <dgm:pt modelId="{CFA09A19-E3F8-4C08-9413-21A5EF32F0BC}" type="parTrans" cxnId="{9349BE19-3734-4CB4-9603-0526B25610A7}">
      <dgm:prSet/>
      <dgm:spPr/>
      <dgm:t>
        <a:bodyPr/>
        <a:lstStyle/>
        <a:p>
          <a:endParaRPr lang="zh-TW" altLang="en-US" sz="1100"/>
        </a:p>
      </dgm:t>
    </dgm:pt>
    <dgm:pt modelId="{35C9E8D2-9FC0-4537-BA46-961DC7C68B81}" type="sibTrans" cxnId="{9349BE19-3734-4CB4-9603-0526B25610A7}">
      <dgm:prSet/>
      <dgm:spPr/>
      <dgm:t>
        <a:bodyPr/>
        <a:lstStyle/>
        <a:p>
          <a:endParaRPr lang="zh-TW" altLang="en-US" sz="1100"/>
        </a:p>
      </dgm:t>
    </dgm:pt>
    <dgm:pt modelId="{1246F978-D64C-483B-A0E1-A36BE84F95E0}">
      <dgm:prSet phldrT="[Text]" custT="1"/>
      <dgm:spPr/>
      <dgm:t>
        <a:bodyPr/>
        <a:lstStyle/>
        <a:p>
          <a:r>
            <a:rPr lang="en-US" altLang="zh-TW" sz="2400" dirty="0" smtClean="0"/>
            <a:t>No one can charge money/make payment on your behalf</a:t>
          </a:r>
          <a:endParaRPr lang="zh-TW" altLang="en-US" sz="2400" dirty="0"/>
        </a:p>
      </dgm:t>
    </dgm:pt>
    <dgm:pt modelId="{4BF81F3C-1E0B-4F3B-BAAA-3BA06291C141}" type="parTrans" cxnId="{74807C24-97B5-4959-AA52-6A29CE878C51}">
      <dgm:prSet/>
      <dgm:spPr/>
      <dgm:t>
        <a:bodyPr/>
        <a:lstStyle/>
        <a:p>
          <a:endParaRPr lang="zh-TW" altLang="en-US"/>
        </a:p>
      </dgm:t>
    </dgm:pt>
    <dgm:pt modelId="{CA29701E-C385-4DDB-BB94-8BF2D5707F18}" type="sibTrans" cxnId="{74807C24-97B5-4959-AA52-6A29CE878C51}">
      <dgm:prSet/>
      <dgm:spPr/>
      <dgm:t>
        <a:bodyPr/>
        <a:lstStyle/>
        <a:p>
          <a:endParaRPr lang="zh-TW" altLang="en-US"/>
        </a:p>
      </dgm:t>
    </dgm:pt>
    <dgm:pt modelId="{A9C3B8D6-686B-4D27-83C1-0E4F61A98411}">
      <dgm:prSet phldrT="[Text]" custT="1"/>
      <dgm:spPr/>
      <dgm:t>
        <a:bodyPr/>
        <a:lstStyle/>
        <a:p>
          <a:r>
            <a:rPr lang="en-US" altLang="zh-TW" sz="2400" dirty="0" smtClean="0"/>
            <a:t>Against many types of fraud</a:t>
          </a:r>
          <a:endParaRPr lang="zh-TW" altLang="en-US" sz="2400" dirty="0"/>
        </a:p>
      </dgm:t>
    </dgm:pt>
    <dgm:pt modelId="{A9CD5AEC-9652-406D-A928-A9418CF7D105}" type="parTrans" cxnId="{49D54A53-2CAB-48F0-8523-2F39DA98766F}">
      <dgm:prSet/>
      <dgm:spPr/>
      <dgm:t>
        <a:bodyPr/>
        <a:lstStyle/>
        <a:p>
          <a:endParaRPr lang="zh-TW" altLang="en-US"/>
        </a:p>
      </dgm:t>
    </dgm:pt>
    <dgm:pt modelId="{9328522B-6D72-4D64-B3D7-611897F83A0C}" type="sibTrans" cxnId="{49D54A53-2CAB-48F0-8523-2F39DA98766F}">
      <dgm:prSet/>
      <dgm:spPr/>
      <dgm:t>
        <a:bodyPr/>
        <a:lstStyle/>
        <a:p>
          <a:endParaRPr lang="zh-TW" altLang="en-US"/>
        </a:p>
      </dgm:t>
    </dgm:pt>
    <dgm:pt modelId="{680CD335-FC1B-4FDB-BC96-401055ADDD57}">
      <dgm:prSet phldrT="[Text]" custT="1"/>
      <dgm:spPr/>
      <dgm:t>
        <a:bodyPr/>
        <a:lstStyle/>
        <a:p>
          <a:r>
            <a:rPr lang="en-US" altLang="zh-TW" sz="3600" dirty="0" smtClean="0"/>
            <a:t>Works Everywhere, Anytime</a:t>
          </a:r>
          <a:endParaRPr lang="zh-TW" altLang="en-US" sz="3600" dirty="0"/>
        </a:p>
      </dgm:t>
    </dgm:pt>
    <dgm:pt modelId="{725A5F32-8E92-4272-B0F4-8944A6B1E7D1}" type="parTrans" cxnId="{2C604F37-EC74-4B0C-A136-01B8EAF76975}">
      <dgm:prSet/>
      <dgm:spPr/>
      <dgm:t>
        <a:bodyPr/>
        <a:lstStyle/>
        <a:p>
          <a:endParaRPr lang="zh-TW" altLang="en-US"/>
        </a:p>
      </dgm:t>
    </dgm:pt>
    <dgm:pt modelId="{DC8719F6-0C72-48ED-8CB3-264A8DBD1CAA}" type="sibTrans" cxnId="{2C604F37-EC74-4B0C-A136-01B8EAF76975}">
      <dgm:prSet/>
      <dgm:spPr/>
      <dgm:t>
        <a:bodyPr/>
        <a:lstStyle/>
        <a:p>
          <a:endParaRPr lang="zh-TW" altLang="en-US"/>
        </a:p>
      </dgm:t>
    </dgm:pt>
    <dgm:pt modelId="{C56E1E13-E6D2-4DA2-8639-85BA5B5546D0}">
      <dgm:prSet phldrT="[Text]" custT="1"/>
      <dgm:spPr/>
      <dgm:t>
        <a:bodyPr/>
        <a:lstStyle/>
        <a:p>
          <a:r>
            <a:rPr lang="en-US" altLang="zh-TW" sz="2400" dirty="0" smtClean="0"/>
            <a:t> No need to use the same software/same service providers</a:t>
          </a:r>
          <a:endParaRPr lang="zh-TW" altLang="en-US" sz="2400" dirty="0"/>
        </a:p>
      </dgm:t>
    </dgm:pt>
    <dgm:pt modelId="{B4C7B8D6-EA73-4127-A695-980573EF7E31}" type="parTrans" cxnId="{B59D95E1-A086-46D5-82E8-37C4C6C24C1E}">
      <dgm:prSet/>
      <dgm:spPr/>
      <dgm:t>
        <a:bodyPr/>
        <a:lstStyle/>
        <a:p>
          <a:endParaRPr lang="zh-TW" altLang="en-US"/>
        </a:p>
      </dgm:t>
    </dgm:pt>
    <dgm:pt modelId="{22B6899D-D847-425A-8ED0-74E330FEE848}" type="sibTrans" cxnId="{B59D95E1-A086-46D5-82E8-37C4C6C24C1E}">
      <dgm:prSet/>
      <dgm:spPr/>
      <dgm:t>
        <a:bodyPr/>
        <a:lstStyle/>
        <a:p>
          <a:endParaRPr lang="zh-TW" altLang="en-US"/>
        </a:p>
      </dgm:t>
    </dgm:pt>
    <dgm:pt modelId="{3A75DC68-B51A-4F24-9C21-A842A8D44315}">
      <dgm:prSet phldrT="[Text]" custT="1"/>
      <dgm:spPr/>
      <dgm:t>
        <a:bodyPr/>
        <a:lstStyle/>
        <a:p>
          <a:r>
            <a:rPr lang="en-US" altLang="zh-TW" sz="2400" dirty="0" err="1" smtClean="0"/>
            <a:t>Bitcoin</a:t>
          </a:r>
          <a:r>
            <a:rPr lang="en-US" altLang="zh-TW" sz="2400" dirty="0" smtClean="0"/>
            <a:t> network never stops</a:t>
          </a:r>
          <a:endParaRPr lang="zh-TW" altLang="en-US" sz="2400" dirty="0"/>
        </a:p>
      </dgm:t>
    </dgm:pt>
    <dgm:pt modelId="{B686898A-EBF4-453B-86D1-4F36038431BA}" type="parTrans" cxnId="{BDC9DC99-7598-46B6-91F2-9EB7B7839BB9}">
      <dgm:prSet/>
      <dgm:spPr/>
      <dgm:t>
        <a:bodyPr/>
        <a:lstStyle/>
        <a:p>
          <a:endParaRPr lang="zh-TW" altLang="en-US"/>
        </a:p>
      </dgm:t>
    </dgm:pt>
    <dgm:pt modelId="{09746CEE-A202-4E92-B04C-5C0879E321B3}" type="sibTrans" cxnId="{BDC9DC99-7598-46B6-91F2-9EB7B7839BB9}">
      <dgm:prSet/>
      <dgm:spPr/>
      <dgm:t>
        <a:bodyPr/>
        <a:lstStyle/>
        <a:p>
          <a:endParaRPr lang="zh-TW" altLang="en-US"/>
        </a:p>
      </dgm:t>
    </dgm:pt>
    <dgm:pt modelId="{8F377E0D-B7FB-45E3-B97C-16135DD1E262}" type="pres">
      <dgm:prSet presAssocID="{DB11B47B-1A4B-4277-80D0-CCA078F455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835FD9-0E75-4099-B677-601657594E13}" type="pres">
      <dgm:prSet presAssocID="{545ADC2F-AED0-430C-AB00-6E4E692010A1}" presName="parentText" presStyleLbl="node1" presStyleIdx="0" presStyleCnt="2" custScaleY="7220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11391E-FB24-4E88-9924-860FD591FA88}" type="pres">
      <dgm:prSet presAssocID="{545ADC2F-AED0-430C-AB00-6E4E692010A1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E54260-85F9-4DE6-8DE8-D8A918BA3BFD}" type="pres">
      <dgm:prSet presAssocID="{680CD335-FC1B-4FDB-BC96-401055ADDD57}" presName="parentText" presStyleLbl="node1" presStyleIdx="1" presStyleCnt="2" custScaleY="66852" custLinFactNeighborY="2036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A4197-181D-47CA-AA1E-46D14CCC0BAA}" type="pres">
      <dgm:prSet presAssocID="{680CD335-FC1B-4FDB-BC96-401055ADDD57}" presName="childText" presStyleLbl="revTx" presStyleIdx="1" presStyleCnt="2" custLinFactNeighborX="-126" custLinFactNeighborY="230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DC30322-9070-9741-A524-BEB0F32BE750}" type="presOf" srcId="{DB11B47B-1A4B-4277-80D0-CCA078F45597}" destId="{8F377E0D-B7FB-45E3-B97C-16135DD1E262}" srcOrd="0" destOrd="0" presId="urn:microsoft.com/office/officeart/2005/8/layout/vList2"/>
    <dgm:cxn modelId="{277E4440-3BB5-1747-B125-0FCA7896585D}" type="presOf" srcId="{3A75DC68-B51A-4F24-9C21-A842A8D44315}" destId="{581A4197-181D-47CA-AA1E-46D14CCC0BAA}" srcOrd="0" destOrd="1" presId="urn:microsoft.com/office/officeart/2005/8/layout/vList2"/>
    <dgm:cxn modelId="{F94D7AE7-BE56-4CF1-83BE-2B281BE2B853}" srcId="{DB11B47B-1A4B-4277-80D0-CCA078F45597}" destId="{545ADC2F-AED0-430C-AB00-6E4E692010A1}" srcOrd="0" destOrd="0" parTransId="{D0709253-A46A-485C-8C90-E7C254A7096B}" sibTransId="{7F0DD708-9BB0-40FD-841C-C040FFC22F07}"/>
    <dgm:cxn modelId="{49D54A53-2CAB-48F0-8523-2F39DA98766F}" srcId="{545ADC2F-AED0-430C-AB00-6E4E692010A1}" destId="{A9C3B8D6-686B-4D27-83C1-0E4F61A98411}" srcOrd="2" destOrd="0" parTransId="{A9CD5AEC-9652-406D-A928-A9418CF7D105}" sibTransId="{9328522B-6D72-4D64-B3D7-611897F83A0C}"/>
    <dgm:cxn modelId="{74807C24-97B5-4959-AA52-6A29CE878C51}" srcId="{545ADC2F-AED0-430C-AB00-6E4E692010A1}" destId="{1246F978-D64C-483B-A0E1-A36BE84F95E0}" srcOrd="1" destOrd="0" parTransId="{4BF81F3C-1E0B-4F3B-BAAA-3BA06291C141}" sibTransId="{CA29701E-C385-4DDB-BB94-8BF2D5707F18}"/>
    <dgm:cxn modelId="{B59D95E1-A086-46D5-82E8-37C4C6C24C1E}" srcId="{680CD335-FC1B-4FDB-BC96-401055ADDD57}" destId="{C56E1E13-E6D2-4DA2-8639-85BA5B5546D0}" srcOrd="0" destOrd="0" parTransId="{B4C7B8D6-EA73-4127-A695-980573EF7E31}" sibTransId="{22B6899D-D847-425A-8ED0-74E330FEE848}"/>
    <dgm:cxn modelId="{01BE0A0F-FE36-D34A-B6FF-718BEBD031E0}" type="presOf" srcId="{1246F978-D64C-483B-A0E1-A36BE84F95E0}" destId="{3111391E-FB24-4E88-9924-860FD591FA88}" srcOrd="0" destOrd="1" presId="urn:microsoft.com/office/officeart/2005/8/layout/vList2"/>
    <dgm:cxn modelId="{E8E3A623-9DEC-644F-845E-34B2A27D6776}" type="presOf" srcId="{DA3EEFCF-D4A1-44A8-8C39-FCDA850A7F45}" destId="{3111391E-FB24-4E88-9924-860FD591FA88}" srcOrd="0" destOrd="0" presId="urn:microsoft.com/office/officeart/2005/8/layout/vList2"/>
    <dgm:cxn modelId="{2C604F37-EC74-4B0C-A136-01B8EAF76975}" srcId="{DB11B47B-1A4B-4277-80D0-CCA078F45597}" destId="{680CD335-FC1B-4FDB-BC96-401055ADDD57}" srcOrd="1" destOrd="0" parTransId="{725A5F32-8E92-4272-B0F4-8944A6B1E7D1}" sibTransId="{DC8719F6-0C72-48ED-8CB3-264A8DBD1CAA}"/>
    <dgm:cxn modelId="{9349BE19-3734-4CB4-9603-0526B25610A7}" srcId="{545ADC2F-AED0-430C-AB00-6E4E692010A1}" destId="{DA3EEFCF-D4A1-44A8-8C39-FCDA850A7F45}" srcOrd="0" destOrd="0" parTransId="{CFA09A19-E3F8-4C08-9413-21A5EF32F0BC}" sibTransId="{35C9E8D2-9FC0-4537-BA46-961DC7C68B81}"/>
    <dgm:cxn modelId="{E117251D-3EE1-F943-8853-851A9AD94404}" type="presOf" srcId="{A9C3B8D6-686B-4D27-83C1-0E4F61A98411}" destId="{3111391E-FB24-4E88-9924-860FD591FA88}" srcOrd="0" destOrd="2" presId="urn:microsoft.com/office/officeart/2005/8/layout/vList2"/>
    <dgm:cxn modelId="{A192F3A3-BA8F-764C-AC60-54334BF11D7C}" type="presOf" srcId="{C56E1E13-E6D2-4DA2-8639-85BA5B5546D0}" destId="{581A4197-181D-47CA-AA1E-46D14CCC0BAA}" srcOrd="0" destOrd="0" presId="urn:microsoft.com/office/officeart/2005/8/layout/vList2"/>
    <dgm:cxn modelId="{EC1692B0-35D6-174F-8EB1-0FE9EE22D648}" type="presOf" srcId="{680CD335-FC1B-4FDB-BC96-401055ADDD57}" destId="{5CE54260-85F9-4DE6-8DE8-D8A918BA3BFD}" srcOrd="0" destOrd="0" presId="urn:microsoft.com/office/officeart/2005/8/layout/vList2"/>
    <dgm:cxn modelId="{B673B8E1-A89F-5343-8E54-784AFE054EEC}" type="presOf" srcId="{545ADC2F-AED0-430C-AB00-6E4E692010A1}" destId="{BB835FD9-0E75-4099-B677-601657594E13}" srcOrd="0" destOrd="0" presId="urn:microsoft.com/office/officeart/2005/8/layout/vList2"/>
    <dgm:cxn modelId="{BDC9DC99-7598-46B6-91F2-9EB7B7839BB9}" srcId="{680CD335-FC1B-4FDB-BC96-401055ADDD57}" destId="{3A75DC68-B51A-4F24-9C21-A842A8D44315}" srcOrd="1" destOrd="0" parTransId="{B686898A-EBF4-453B-86D1-4F36038431BA}" sibTransId="{09746CEE-A202-4E92-B04C-5C0879E321B3}"/>
    <dgm:cxn modelId="{1F26A73E-9275-FF44-B504-EED4BBE85856}" type="presParOf" srcId="{8F377E0D-B7FB-45E3-B97C-16135DD1E262}" destId="{BB835FD9-0E75-4099-B677-601657594E13}" srcOrd="0" destOrd="0" presId="urn:microsoft.com/office/officeart/2005/8/layout/vList2"/>
    <dgm:cxn modelId="{B14D7221-B022-FC42-AAA9-F72BBC29D513}" type="presParOf" srcId="{8F377E0D-B7FB-45E3-B97C-16135DD1E262}" destId="{3111391E-FB24-4E88-9924-860FD591FA88}" srcOrd="1" destOrd="0" presId="urn:microsoft.com/office/officeart/2005/8/layout/vList2"/>
    <dgm:cxn modelId="{19A853E3-6F31-C343-8943-D3B90E06C3EF}" type="presParOf" srcId="{8F377E0D-B7FB-45E3-B97C-16135DD1E262}" destId="{5CE54260-85F9-4DE6-8DE8-D8A918BA3BFD}" srcOrd="2" destOrd="0" presId="urn:microsoft.com/office/officeart/2005/8/layout/vList2"/>
    <dgm:cxn modelId="{450040C0-D9A3-A34A-BDF8-FA4FA8E1FD19}" type="presParOf" srcId="{8F377E0D-B7FB-45E3-B97C-16135DD1E262}" destId="{581A4197-181D-47CA-AA1E-46D14CCC0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E5173C-83C0-472C-B7AB-0B2B885418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1C4876D-0956-4A16-9A71-CCA539EF678D}">
      <dgm:prSet phldrT="[Text]"/>
      <dgm:spPr/>
      <dgm:t>
        <a:bodyPr/>
        <a:lstStyle/>
        <a:p>
          <a:r>
            <a:rPr lang="en-US" altLang="zh-TW" smtClean="0"/>
            <a:t>Fast International Payments</a:t>
          </a:r>
          <a:endParaRPr lang="zh-TW" altLang="en-US"/>
        </a:p>
      </dgm:t>
    </dgm:pt>
    <dgm:pt modelId="{087C068E-F4D9-4755-98CE-EA711BCE09C9}" type="parTrans" cxnId="{E8363127-9B89-4FA2-B082-F1415F04FD8E}">
      <dgm:prSet/>
      <dgm:spPr/>
      <dgm:t>
        <a:bodyPr/>
        <a:lstStyle/>
        <a:p>
          <a:endParaRPr lang="zh-TW" altLang="en-US"/>
        </a:p>
      </dgm:t>
    </dgm:pt>
    <dgm:pt modelId="{8471642D-90DA-4EF3-9C6E-C4BF7474FE4E}" type="sibTrans" cxnId="{E8363127-9B89-4FA2-B082-F1415F04FD8E}">
      <dgm:prSet/>
      <dgm:spPr/>
      <dgm:t>
        <a:bodyPr/>
        <a:lstStyle/>
        <a:p>
          <a:endParaRPr lang="zh-TW" altLang="en-US"/>
        </a:p>
      </dgm:t>
    </dgm:pt>
    <dgm:pt modelId="{5C8011E2-24D9-44D0-9EAD-8C0E0C7B5714}">
      <dgm:prSet phldrT="[Text]"/>
      <dgm:spPr/>
      <dgm:t>
        <a:bodyPr/>
        <a:lstStyle/>
        <a:p>
          <a:r>
            <a:rPr lang="en-US" altLang="zh-TW" dirty="0" smtClean="0"/>
            <a:t>Protect Your Identity</a:t>
          </a:r>
          <a:endParaRPr lang="zh-TW" altLang="en-US" dirty="0"/>
        </a:p>
      </dgm:t>
    </dgm:pt>
    <dgm:pt modelId="{165A2A14-6FA2-4C4B-A866-43A2C26F4466}" type="parTrans" cxnId="{337185D6-BF54-484B-ABE9-9B10B2FD17BB}">
      <dgm:prSet/>
      <dgm:spPr/>
      <dgm:t>
        <a:bodyPr/>
        <a:lstStyle/>
        <a:p>
          <a:endParaRPr lang="zh-TW" altLang="en-US"/>
        </a:p>
      </dgm:t>
    </dgm:pt>
    <dgm:pt modelId="{87A69E94-DDB0-4449-9058-8AAA261BA83D}" type="sibTrans" cxnId="{337185D6-BF54-484B-ABE9-9B10B2FD17BB}">
      <dgm:prSet/>
      <dgm:spPr/>
      <dgm:t>
        <a:bodyPr/>
        <a:lstStyle/>
        <a:p>
          <a:endParaRPr lang="zh-TW" altLang="en-US"/>
        </a:p>
      </dgm:t>
    </dgm:pt>
    <dgm:pt modelId="{536A53E9-E8CA-4C0C-AD28-7CFE6FA9DE63}">
      <dgm:prSet phldrT="[Text]"/>
      <dgm:spPr/>
      <dgm:t>
        <a:bodyPr/>
        <a:lstStyle/>
        <a:p>
          <a:r>
            <a:rPr lang="en-US" altLang="zh-TW" dirty="0" smtClean="0"/>
            <a:t>Able to send a payment without revealing your identity, just like with physical money</a:t>
          </a:r>
          <a:endParaRPr lang="zh-TW" altLang="en-US" dirty="0"/>
        </a:p>
      </dgm:t>
    </dgm:pt>
    <dgm:pt modelId="{CAA7EA2B-21E6-49F9-BAAC-EC2903ABC248}" type="parTrans" cxnId="{123C8EE5-DA0B-48D2-A49A-8968D6C7AA20}">
      <dgm:prSet/>
      <dgm:spPr/>
      <dgm:t>
        <a:bodyPr/>
        <a:lstStyle/>
        <a:p>
          <a:endParaRPr lang="zh-TW" altLang="en-US"/>
        </a:p>
      </dgm:t>
    </dgm:pt>
    <dgm:pt modelId="{6969635C-5774-4F9B-B920-6B22D1E1F986}" type="sibTrans" cxnId="{123C8EE5-DA0B-48D2-A49A-8968D6C7AA20}">
      <dgm:prSet/>
      <dgm:spPr/>
      <dgm:t>
        <a:bodyPr/>
        <a:lstStyle/>
        <a:p>
          <a:endParaRPr lang="zh-TW" altLang="en-US"/>
        </a:p>
      </dgm:t>
    </dgm:pt>
    <dgm:pt modelId="{D9DCE408-A9E8-4D16-9F01-9A6C1085D775}">
      <dgm:prSet phldrT="[Text]"/>
      <dgm:spPr/>
      <dgm:t>
        <a:bodyPr/>
        <a:lstStyle/>
        <a:p>
          <a:r>
            <a:rPr lang="en-US" altLang="zh-TW" dirty="0" smtClean="0"/>
            <a:t>No banks to  make you wait 3 business days</a:t>
          </a:r>
          <a:endParaRPr lang="zh-TW" altLang="en-US" dirty="0"/>
        </a:p>
      </dgm:t>
    </dgm:pt>
    <dgm:pt modelId="{CDBF5066-EC8E-4199-BA66-92D5595CF9E2}" type="parTrans" cxnId="{7CD77909-9F69-4C6C-8AB0-4A112368386B}">
      <dgm:prSet/>
      <dgm:spPr/>
      <dgm:t>
        <a:bodyPr/>
        <a:lstStyle/>
        <a:p>
          <a:endParaRPr lang="zh-TW" altLang="en-US"/>
        </a:p>
      </dgm:t>
    </dgm:pt>
    <dgm:pt modelId="{E3284DA7-CFDC-4DC9-97CC-8AECBFC0187B}" type="sibTrans" cxnId="{7CD77909-9F69-4C6C-8AB0-4A112368386B}">
      <dgm:prSet/>
      <dgm:spPr/>
      <dgm:t>
        <a:bodyPr/>
        <a:lstStyle/>
        <a:p>
          <a:endParaRPr lang="zh-TW" altLang="en-US"/>
        </a:p>
      </dgm:t>
    </dgm:pt>
    <dgm:pt modelId="{FB53BC3E-A37E-4DFE-8C9E-9657A16C55A8}">
      <dgm:prSet phldrT="[Text]"/>
      <dgm:spPr/>
      <dgm:t>
        <a:bodyPr/>
        <a:lstStyle/>
        <a:p>
          <a:r>
            <a:rPr lang="en-US" altLang="zh-TW" dirty="0" smtClean="0"/>
            <a:t>No extra fees for making international transfer</a:t>
          </a:r>
          <a:endParaRPr lang="zh-TW" altLang="en-US" dirty="0"/>
        </a:p>
      </dgm:t>
    </dgm:pt>
    <dgm:pt modelId="{4ED4060D-AB81-4603-806A-CB3A247347A8}" type="parTrans" cxnId="{7909A5FC-801C-4DB0-A172-C9D44C01B00B}">
      <dgm:prSet/>
      <dgm:spPr/>
      <dgm:t>
        <a:bodyPr/>
        <a:lstStyle/>
        <a:p>
          <a:endParaRPr lang="zh-TW" altLang="en-US"/>
        </a:p>
      </dgm:t>
    </dgm:pt>
    <dgm:pt modelId="{78CCFFB0-D755-4144-8B9F-6B333720083B}" type="sibTrans" cxnId="{7909A5FC-801C-4DB0-A172-C9D44C01B00B}">
      <dgm:prSet/>
      <dgm:spPr/>
      <dgm:t>
        <a:bodyPr/>
        <a:lstStyle/>
        <a:p>
          <a:endParaRPr lang="zh-TW" altLang="en-US"/>
        </a:p>
      </dgm:t>
    </dgm:pt>
    <dgm:pt modelId="{107A1801-C615-40E1-9156-E91610C583FD}">
      <dgm:prSet phldrT="[Text]"/>
      <dgm:spPr/>
      <dgm:t>
        <a:bodyPr/>
        <a:lstStyle/>
        <a:p>
          <a:r>
            <a:rPr lang="en-US" altLang="zh-TW" dirty="0" smtClean="0"/>
            <a:t>No special limitations on the min/max amount you can send</a:t>
          </a:r>
          <a:endParaRPr lang="zh-TW" altLang="en-US" dirty="0"/>
        </a:p>
      </dgm:t>
    </dgm:pt>
    <dgm:pt modelId="{4DA50D4E-DB79-4C86-8BBF-DCE0D9FFEBB3}" type="parTrans" cxnId="{99DE5720-88A0-48B9-B729-BBEA3239B7A4}">
      <dgm:prSet/>
      <dgm:spPr/>
      <dgm:t>
        <a:bodyPr/>
        <a:lstStyle/>
        <a:p>
          <a:endParaRPr lang="zh-TW" altLang="en-US"/>
        </a:p>
      </dgm:t>
    </dgm:pt>
    <dgm:pt modelId="{CBDB33F9-6DAA-4D88-9D87-D7273BA9BCBC}" type="sibTrans" cxnId="{99DE5720-88A0-48B9-B729-BBEA3239B7A4}">
      <dgm:prSet/>
      <dgm:spPr/>
      <dgm:t>
        <a:bodyPr/>
        <a:lstStyle/>
        <a:p>
          <a:endParaRPr lang="zh-TW" altLang="en-US"/>
        </a:p>
      </dgm:t>
    </dgm:pt>
    <dgm:pt modelId="{E102D371-8157-4D4F-9B5C-2111CE4B7A1E}" type="pres">
      <dgm:prSet presAssocID="{FDE5173C-83C0-472C-B7AB-0B2B885418F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177169-475D-4CCD-A75A-D0A8F1B14705}" type="pres">
      <dgm:prSet presAssocID="{B1C4876D-0956-4A16-9A71-CCA539EF678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4C1B20-EDB6-439D-B0E6-FD9D1DF9E33D}" type="pres">
      <dgm:prSet presAssocID="{B1C4876D-0956-4A16-9A71-CCA539EF678D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A001B9-CEB5-4098-AFBA-458C4ABF5A4F}" type="pres">
      <dgm:prSet presAssocID="{5C8011E2-24D9-44D0-9EAD-8C0E0C7B571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A10005-6BA6-4BE1-BD8E-B20FD71860C8}" type="pres">
      <dgm:prSet presAssocID="{5C8011E2-24D9-44D0-9EAD-8C0E0C7B571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9DE5720-88A0-48B9-B729-BBEA3239B7A4}" srcId="{B1C4876D-0956-4A16-9A71-CCA539EF678D}" destId="{107A1801-C615-40E1-9156-E91610C583FD}" srcOrd="2" destOrd="0" parTransId="{4DA50D4E-DB79-4C86-8BBF-DCE0D9FFEBB3}" sibTransId="{CBDB33F9-6DAA-4D88-9D87-D7273BA9BCBC}"/>
    <dgm:cxn modelId="{337185D6-BF54-484B-ABE9-9B10B2FD17BB}" srcId="{FDE5173C-83C0-472C-B7AB-0B2B885418FA}" destId="{5C8011E2-24D9-44D0-9EAD-8C0E0C7B5714}" srcOrd="1" destOrd="0" parTransId="{165A2A14-6FA2-4C4B-A866-43A2C26F4466}" sibTransId="{87A69E94-DDB0-4449-9058-8AAA261BA83D}"/>
    <dgm:cxn modelId="{462051B4-B1C6-CB4E-BEAD-00BBCEEC50DB}" type="presOf" srcId="{B1C4876D-0956-4A16-9A71-CCA539EF678D}" destId="{F0177169-475D-4CCD-A75A-D0A8F1B14705}" srcOrd="0" destOrd="0" presId="urn:microsoft.com/office/officeart/2005/8/layout/vList2"/>
    <dgm:cxn modelId="{7CD77909-9F69-4C6C-8AB0-4A112368386B}" srcId="{B1C4876D-0956-4A16-9A71-CCA539EF678D}" destId="{D9DCE408-A9E8-4D16-9F01-9A6C1085D775}" srcOrd="0" destOrd="0" parTransId="{CDBF5066-EC8E-4199-BA66-92D5595CF9E2}" sibTransId="{E3284DA7-CFDC-4DC9-97CC-8AECBFC0187B}"/>
    <dgm:cxn modelId="{D4A00B22-ACD8-CB43-9FB5-BB7F27F67B41}" type="presOf" srcId="{107A1801-C615-40E1-9156-E91610C583FD}" destId="{784C1B20-EDB6-439D-B0E6-FD9D1DF9E33D}" srcOrd="0" destOrd="2" presId="urn:microsoft.com/office/officeart/2005/8/layout/vList2"/>
    <dgm:cxn modelId="{7909A5FC-801C-4DB0-A172-C9D44C01B00B}" srcId="{B1C4876D-0956-4A16-9A71-CCA539EF678D}" destId="{FB53BC3E-A37E-4DFE-8C9E-9657A16C55A8}" srcOrd="1" destOrd="0" parTransId="{4ED4060D-AB81-4603-806A-CB3A247347A8}" sibTransId="{78CCFFB0-D755-4144-8B9F-6B333720083B}"/>
    <dgm:cxn modelId="{E8363127-9B89-4FA2-B082-F1415F04FD8E}" srcId="{FDE5173C-83C0-472C-B7AB-0B2B885418FA}" destId="{B1C4876D-0956-4A16-9A71-CCA539EF678D}" srcOrd="0" destOrd="0" parTransId="{087C068E-F4D9-4755-98CE-EA711BCE09C9}" sibTransId="{8471642D-90DA-4EF3-9C6E-C4BF7474FE4E}"/>
    <dgm:cxn modelId="{123C8EE5-DA0B-48D2-A49A-8968D6C7AA20}" srcId="{5C8011E2-24D9-44D0-9EAD-8C0E0C7B5714}" destId="{536A53E9-E8CA-4C0C-AD28-7CFE6FA9DE63}" srcOrd="0" destOrd="0" parTransId="{CAA7EA2B-21E6-49F9-BAAC-EC2903ABC248}" sibTransId="{6969635C-5774-4F9B-B920-6B22D1E1F986}"/>
    <dgm:cxn modelId="{6E9FE72B-CDD8-654E-9A2F-38C2AC9EA7FF}" type="presOf" srcId="{5C8011E2-24D9-44D0-9EAD-8C0E0C7B5714}" destId="{11A001B9-CEB5-4098-AFBA-458C4ABF5A4F}" srcOrd="0" destOrd="0" presId="urn:microsoft.com/office/officeart/2005/8/layout/vList2"/>
    <dgm:cxn modelId="{D3BA74FF-B8DA-AB4E-A76C-AA5C6FC22ED9}" type="presOf" srcId="{FB53BC3E-A37E-4DFE-8C9E-9657A16C55A8}" destId="{784C1B20-EDB6-439D-B0E6-FD9D1DF9E33D}" srcOrd="0" destOrd="1" presId="urn:microsoft.com/office/officeart/2005/8/layout/vList2"/>
    <dgm:cxn modelId="{369F0A59-C76B-594E-A6C9-F4527B6C16F9}" type="presOf" srcId="{D9DCE408-A9E8-4D16-9F01-9A6C1085D775}" destId="{784C1B20-EDB6-439D-B0E6-FD9D1DF9E33D}" srcOrd="0" destOrd="0" presId="urn:microsoft.com/office/officeart/2005/8/layout/vList2"/>
    <dgm:cxn modelId="{83EB8757-9967-B24B-ACC0-C2D43ACBC5B0}" type="presOf" srcId="{FDE5173C-83C0-472C-B7AB-0B2B885418FA}" destId="{E102D371-8157-4D4F-9B5C-2111CE4B7A1E}" srcOrd="0" destOrd="0" presId="urn:microsoft.com/office/officeart/2005/8/layout/vList2"/>
    <dgm:cxn modelId="{C61D0DF5-3114-614F-B8AC-4B4A03DF0F98}" type="presOf" srcId="{536A53E9-E8CA-4C0C-AD28-7CFE6FA9DE63}" destId="{D8A10005-6BA6-4BE1-BD8E-B20FD71860C8}" srcOrd="0" destOrd="0" presId="urn:microsoft.com/office/officeart/2005/8/layout/vList2"/>
    <dgm:cxn modelId="{33D15634-3F05-2747-90C8-833AC860FB1E}" type="presParOf" srcId="{E102D371-8157-4D4F-9B5C-2111CE4B7A1E}" destId="{F0177169-475D-4CCD-A75A-D0A8F1B14705}" srcOrd="0" destOrd="0" presId="urn:microsoft.com/office/officeart/2005/8/layout/vList2"/>
    <dgm:cxn modelId="{DD4BFF5F-3E66-A644-932F-74A235DE068C}" type="presParOf" srcId="{E102D371-8157-4D4F-9B5C-2111CE4B7A1E}" destId="{784C1B20-EDB6-439D-B0E6-FD9D1DF9E33D}" srcOrd="1" destOrd="0" presId="urn:microsoft.com/office/officeart/2005/8/layout/vList2"/>
    <dgm:cxn modelId="{E9121F2A-0015-794B-B5EB-14ABEA85AA1F}" type="presParOf" srcId="{E102D371-8157-4D4F-9B5C-2111CE4B7A1E}" destId="{11A001B9-CEB5-4098-AFBA-458C4ABF5A4F}" srcOrd="2" destOrd="0" presId="urn:microsoft.com/office/officeart/2005/8/layout/vList2"/>
    <dgm:cxn modelId="{292A9A7D-FEAC-2246-B492-F5C018D08FC0}" type="presParOf" srcId="{E102D371-8157-4D4F-9B5C-2111CE4B7A1E}" destId="{D8A10005-6BA6-4BE1-BD8E-B20FD71860C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9AF527-39D0-426C-A2A5-8A9A0F98D1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17922DF-09ED-4983-9963-D854112512B8}">
      <dgm:prSet phldrT="[Text]" custT="1"/>
      <dgm:spPr/>
      <dgm:t>
        <a:bodyPr/>
        <a:lstStyle/>
        <a:p>
          <a:r>
            <a:rPr lang="en-US" altLang="zh-TW" sz="3600" dirty="0" smtClean="0"/>
            <a:t>Get Free Visibility</a:t>
          </a:r>
        </a:p>
      </dgm:t>
    </dgm:pt>
    <dgm:pt modelId="{553EE357-6521-4349-A20C-9D09BA583AE3}" type="parTrans" cxnId="{4206F063-0DB4-4262-BF83-3E34BBA0CDAF}">
      <dgm:prSet/>
      <dgm:spPr/>
      <dgm:t>
        <a:bodyPr/>
        <a:lstStyle/>
        <a:p>
          <a:endParaRPr lang="zh-TW" altLang="en-US" sz="1100"/>
        </a:p>
      </dgm:t>
    </dgm:pt>
    <dgm:pt modelId="{76D37C73-2D86-4A7C-B8E8-527F16EE7DB3}" type="sibTrans" cxnId="{4206F063-0DB4-4262-BF83-3E34BBA0CDAF}">
      <dgm:prSet/>
      <dgm:spPr/>
      <dgm:t>
        <a:bodyPr/>
        <a:lstStyle/>
        <a:p>
          <a:endParaRPr lang="zh-TW" altLang="en-US" sz="1100"/>
        </a:p>
      </dgm:t>
    </dgm:pt>
    <dgm:pt modelId="{47594D1E-652A-4AD1-A644-BFB77B9E517A}">
      <dgm:prSet phldrT="[Text]" custT="1"/>
      <dgm:spPr/>
      <dgm:t>
        <a:bodyPr/>
        <a:lstStyle/>
        <a:p>
          <a:r>
            <a:rPr lang="en-US" altLang="zh-TW" sz="2400" dirty="0" smtClean="0"/>
            <a:t>Accepting </a:t>
          </a:r>
          <a:r>
            <a:rPr lang="en-US" altLang="zh-TW" sz="2400" dirty="0" err="1" smtClean="0"/>
            <a:t>bitcoin</a:t>
          </a:r>
          <a:r>
            <a:rPr lang="en-US" altLang="zh-TW" sz="2400" dirty="0" smtClean="0"/>
            <a:t> is a good way to get new customers </a:t>
          </a:r>
          <a:endParaRPr lang="zh-TW" altLang="en-US" sz="2400" dirty="0"/>
        </a:p>
      </dgm:t>
    </dgm:pt>
    <dgm:pt modelId="{CAE14C03-FCD7-47DB-8BBD-9538AE102ECB}" type="parTrans" cxnId="{2900C78C-26FC-419D-87F2-3D6BD70DC1C8}">
      <dgm:prSet/>
      <dgm:spPr/>
      <dgm:t>
        <a:bodyPr/>
        <a:lstStyle/>
        <a:p>
          <a:endParaRPr lang="zh-TW" altLang="en-US" sz="1100"/>
        </a:p>
      </dgm:t>
    </dgm:pt>
    <dgm:pt modelId="{3D77C90C-10F5-45E4-B79E-39428C66207B}" type="sibTrans" cxnId="{2900C78C-26FC-419D-87F2-3D6BD70DC1C8}">
      <dgm:prSet/>
      <dgm:spPr/>
      <dgm:t>
        <a:bodyPr/>
        <a:lstStyle/>
        <a:p>
          <a:endParaRPr lang="zh-TW" altLang="en-US" sz="1100"/>
        </a:p>
      </dgm:t>
    </dgm:pt>
    <dgm:pt modelId="{97726866-9C59-483A-BEB8-E9372ED2484A}">
      <dgm:prSet phldrT="[Text]" custT="1"/>
      <dgm:spPr/>
      <dgm:t>
        <a:bodyPr/>
        <a:lstStyle/>
        <a:p>
          <a:r>
            <a:rPr lang="en-US" altLang="zh-TW" sz="2400" dirty="0" smtClean="0"/>
            <a:t>Give your business some new visibility</a:t>
          </a:r>
          <a:endParaRPr lang="zh-TW" altLang="en-US" sz="2400" dirty="0"/>
        </a:p>
      </dgm:t>
    </dgm:pt>
    <dgm:pt modelId="{FD7AB47D-6BC7-4E5E-8599-2BCF144956F3}" type="parTrans" cxnId="{EE126ACA-CAB6-47B8-9885-80CBAED11FC4}">
      <dgm:prSet/>
      <dgm:spPr/>
      <dgm:t>
        <a:bodyPr/>
        <a:lstStyle/>
        <a:p>
          <a:endParaRPr lang="zh-TW" altLang="en-US" sz="1100"/>
        </a:p>
      </dgm:t>
    </dgm:pt>
    <dgm:pt modelId="{BE7FC8A6-4674-4DDB-B080-C921AA7FDDF4}" type="sibTrans" cxnId="{EE126ACA-CAB6-47B8-9885-80CBAED11FC4}">
      <dgm:prSet/>
      <dgm:spPr/>
      <dgm:t>
        <a:bodyPr/>
        <a:lstStyle/>
        <a:p>
          <a:endParaRPr lang="zh-TW" altLang="en-US" sz="1100"/>
        </a:p>
      </dgm:t>
    </dgm:pt>
    <dgm:pt modelId="{F71C6D3B-76EF-4346-A812-35955D2CC9F8}">
      <dgm:prSet phldrT="[Text]" custT="1"/>
      <dgm:spPr/>
      <dgm:t>
        <a:bodyPr/>
        <a:lstStyle/>
        <a:p>
          <a:r>
            <a:rPr lang="en-US" altLang="zh-TW" sz="2400" dirty="0" smtClean="0"/>
            <a:t>Clever practice for online business</a:t>
          </a:r>
          <a:endParaRPr lang="zh-TW" altLang="en-US" sz="2400" dirty="0"/>
        </a:p>
      </dgm:t>
    </dgm:pt>
    <dgm:pt modelId="{E5A69503-8836-4516-A6ED-2254B056A9E1}" type="parTrans" cxnId="{9AC30A91-3A60-46BC-B787-1B8214AFCEFD}">
      <dgm:prSet/>
      <dgm:spPr/>
      <dgm:t>
        <a:bodyPr/>
        <a:lstStyle/>
        <a:p>
          <a:endParaRPr lang="zh-TW" altLang="en-US" sz="1100"/>
        </a:p>
      </dgm:t>
    </dgm:pt>
    <dgm:pt modelId="{0D3F8F99-8E01-4591-8A24-463A013935F5}" type="sibTrans" cxnId="{9AC30A91-3A60-46BC-B787-1B8214AFCEFD}">
      <dgm:prSet/>
      <dgm:spPr/>
      <dgm:t>
        <a:bodyPr/>
        <a:lstStyle/>
        <a:p>
          <a:endParaRPr lang="zh-TW" altLang="en-US" sz="1100"/>
        </a:p>
      </dgm:t>
    </dgm:pt>
    <dgm:pt modelId="{94AD3E04-2B41-40D6-BDBD-E98BE369B96C}" type="pres">
      <dgm:prSet presAssocID="{F79AF527-39D0-426C-A2A5-8A9A0F98D1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4FF278-8797-4EFC-A153-3350F9243B85}" type="pres">
      <dgm:prSet presAssocID="{D17922DF-09ED-4983-9963-D854112512B8}" presName="parentText" presStyleLbl="node1" presStyleIdx="0" presStyleCnt="1" custScaleY="5815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E8E814-A483-4806-9CA7-9C04CF0FDF3E}" type="pres">
      <dgm:prSet presAssocID="{D17922DF-09ED-4983-9963-D854112512B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4344E9E-EE72-334F-A3F7-3DD009A58E4A}" type="presOf" srcId="{F79AF527-39D0-426C-A2A5-8A9A0F98D1D8}" destId="{94AD3E04-2B41-40D6-BDBD-E98BE369B96C}" srcOrd="0" destOrd="0" presId="urn:microsoft.com/office/officeart/2005/8/layout/vList2"/>
    <dgm:cxn modelId="{EE126ACA-CAB6-47B8-9885-80CBAED11FC4}" srcId="{D17922DF-09ED-4983-9963-D854112512B8}" destId="{97726866-9C59-483A-BEB8-E9372ED2484A}" srcOrd="1" destOrd="0" parTransId="{FD7AB47D-6BC7-4E5E-8599-2BCF144956F3}" sibTransId="{BE7FC8A6-4674-4DDB-B080-C921AA7FDDF4}"/>
    <dgm:cxn modelId="{46566377-84DD-6740-9206-9F92EE87F30A}" type="presOf" srcId="{D17922DF-09ED-4983-9963-D854112512B8}" destId="{8C4FF278-8797-4EFC-A153-3350F9243B85}" srcOrd="0" destOrd="0" presId="urn:microsoft.com/office/officeart/2005/8/layout/vList2"/>
    <dgm:cxn modelId="{847A098D-3CDE-5A4E-B30C-73D3630EACCE}" type="presOf" srcId="{F71C6D3B-76EF-4346-A812-35955D2CC9F8}" destId="{FDE8E814-A483-4806-9CA7-9C04CF0FDF3E}" srcOrd="0" destOrd="2" presId="urn:microsoft.com/office/officeart/2005/8/layout/vList2"/>
    <dgm:cxn modelId="{F3E49EDE-6243-A447-AF60-DF44767621B2}" type="presOf" srcId="{97726866-9C59-483A-BEB8-E9372ED2484A}" destId="{FDE8E814-A483-4806-9CA7-9C04CF0FDF3E}" srcOrd="0" destOrd="1" presId="urn:microsoft.com/office/officeart/2005/8/layout/vList2"/>
    <dgm:cxn modelId="{9AC30A91-3A60-46BC-B787-1B8214AFCEFD}" srcId="{D17922DF-09ED-4983-9963-D854112512B8}" destId="{F71C6D3B-76EF-4346-A812-35955D2CC9F8}" srcOrd="2" destOrd="0" parTransId="{E5A69503-8836-4516-A6ED-2254B056A9E1}" sibTransId="{0D3F8F99-8E01-4591-8A24-463A013935F5}"/>
    <dgm:cxn modelId="{4206F063-0DB4-4262-BF83-3E34BBA0CDAF}" srcId="{F79AF527-39D0-426C-A2A5-8A9A0F98D1D8}" destId="{D17922DF-09ED-4983-9963-D854112512B8}" srcOrd="0" destOrd="0" parTransId="{553EE357-6521-4349-A20C-9D09BA583AE3}" sibTransId="{76D37C73-2D86-4A7C-B8E8-527F16EE7DB3}"/>
    <dgm:cxn modelId="{2900C78C-26FC-419D-87F2-3D6BD70DC1C8}" srcId="{D17922DF-09ED-4983-9963-D854112512B8}" destId="{47594D1E-652A-4AD1-A644-BFB77B9E517A}" srcOrd="0" destOrd="0" parTransId="{CAE14C03-FCD7-47DB-8BBD-9538AE102ECB}" sibTransId="{3D77C90C-10F5-45E4-B79E-39428C66207B}"/>
    <dgm:cxn modelId="{22341FC9-465D-2F40-AB6A-6205A5243461}" type="presOf" srcId="{47594D1E-652A-4AD1-A644-BFB77B9E517A}" destId="{FDE8E814-A483-4806-9CA7-9C04CF0FDF3E}" srcOrd="0" destOrd="0" presId="urn:microsoft.com/office/officeart/2005/8/layout/vList2"/>
    <dgm:cxn modelId="{AF54CA82-9571-BA47-B54D-6759778F39A6}" type="presParOf" srcId="{94AD3E04-2B41-40D6-BDBD-E98BE369B96C}" destId="{8C4FF278-8797-4EFC-A153-3350F9243B85}" srcOrd="0" destOrd="0" presId="urn:microsoft.com/office/officeart/2005/8/layout/vList2"/>
    <dgm:cxn modelId="{57CC6479-81C1-444A-941D-1412E6517C79}" type="presParOf" srcId="{94AD3E04-2B41-40D6-BDBD-E98BE369B96C}" destId="{FDE8E814-A483-4806-9CA7-9C04CF0FDF3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9AF527-39D0-426C-A2A5-8A9A0F98D1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17922DF-09ED-4983-9963-D854112512B8}">
      <dgm:prSet phldrT="[Text]" custT="1"/>
      <dgm:spPr/>
      <dgm:t>
        <a:bodyPr/>
        <a:lstStyle/>
        <a:p>
          <a:r>
            <a:rPr lang="en-US" altLang="zh-TW" sz="3600" dirty="0" smtClean="0"/>
            <a:t>Multi-Signature</a:t>
          </a:r>
        </a:p>
      </dgm:t>
    </dgm:pt>
    <dgm:pt modelId="{553EE357-6521-4349-A20C-9D09BA583AE3}" type="parTrans" cxnId="{4206F063-0DB4-4262-BF83-3E34BBA0CDAF}">
      <dgm:prSet/>
      <dgm:spPr/>
      <dgm:t>
        <a:bodyPr/>
        <a:lstStyle/>
        <a:p>
          <a:endParaRPr lang="zh-TW" altLang="en-US" sz="1100"/>
        </a:p>
      </dgm:t>
    </dgm:pt>
    <dgm:pt modelId="{76D37C73-2D86-4A7C-B8E8-527F16EE7DB3}" type="sibTrans" cxnId="{4206F063-0DB4-4262-BF83-3E34BBA0CDAF}">
      <dgm:prSet/>
      <dgm:spPr/>
      <dgm:t>
        <a:bodyPr/>
        <a:lstStyle/>
        <a:p>
          <a:endParaRPr lang="zh-TW" altLang="en-US" sz="1100"/>
        </a:p>
      </dgm:t>
    </dgm:pt>
    <dgm:pt modelId="{DB6923C5-B90E-4E52-A723-2E5B8117EE61}">
      <dgm:prSet phldrT="[Text]" custT="1"/>
      <dgm:spPr/>
      <dgm:t>
        <a:bodyPr/>
        <a:lstStyle/>
        <a:p>
          <a:r>
            <a:rPr lang="en-US" altLang="zh-TW" sz="2400" dirty="0" smtClean="0"/>
            <a:t>A feature which allows </a:t>
          </a:r>
          <a:r>
            <a:rPr lang="en-US" altLang="zh-TW" sz="2400" dirty="0" err="1" smtClean="0"/>
            <a:t>bitcoins</a:t>
          </a:r>
          <a:r>
            <a:rPr lang="en-US" altLang="zh-TW" sz="2400" dirty="0" smtClean="0"/>
            <a:t> to be spent only if a subset of a group of people authorize the transaction</a:t>
          </a:r>
        </a:p>
      </dgm:t>
    </dgm:pt>
    <dgm:pt modelId="{2B1E56D3-7414-44F6-947C-87D1099E673A}" type="parTrans" cxnId="{FE479A2F-2058-429D-B84C-9B94404C1EF2}">
      <dgm:prSet/>
      <dgm:spPr/>
      <dgm:t>
        <a:bodyPr/>
        <a:lstStyle/>
        <a:p>
          <a:endParaRPr lang="zh-TW" altLang="en-US"/>
        </a:p>
      </dgm:t>
    </dgm:pt>
    <dgm:pt modelId="{CCA41CA9-2AA2-490B-A3EE-1638BCCFE129}" type="sibTrans" cxnId="{FE479A2F-2058-429D-B84C-9B94404C1EF2}">
      <dgm:prSet/>
      <dgm:spPr/>
      <dgm:t>
        <a:bodyPr/>
        <a:lstStyle/>
        <a:p>
          <a:endParaRPr lang="zh-TW" altLang="en-US"/>
        </a:p>
      </dgm:t>
    </dgm:pt>
    <dgm:pt modelId="{07D1CBAC-322F-4FAA-8A6C-2A792EF05CA4}">
      <dgm:prSet phldrT="[Text]" custT="1"/>
      <dgm:spPr/>
      <dgm:t>
        <a:bodyPr/>
        <a:lstStyle/>
        <a:p>
          <a:r>
            <a:rPr lang="en-US" altLang="zh-TW" sz="2400" dirty="0" smtClean="0"/>
            <a:t>Can be used by a board of directors to prevent any member to make expenditures without enough consent</a:t>
          </a:r>
        </a:p>
      </dgm:t>
    </dgm:pt>
    <dgm:pt modelId="{E917E50A-98C1-4049-993F-54A45B5A3C15}" type="parTrans" cxnId="{4F75018E-574F-44BE-84E0-14D3C8767494}">
      <dgm:prSet/>
      <dgm:spPr/>
      <dgm:t>
        <a:bodyPr/>
        <a:lstStyle/>
        <a:p>
          <a:endParaRPr lang="zh-TW" altLang="en-US"/>
        </a:p>
      </dgm:t>
    </dgm:pt>
    <dgm:pt modelId="{C2B69D16-35B4-4364-B8D5-BEBAC61C5E17}" type="sibTrans" cxnId="{4F75018E-574F-44BE-84E0-14D3C8767494}">
      <dgm:prSet/>
      <dgm:spPr/>
      <dgm:t>
        <a:bodyPr/>
        <a:lstStyle/>
        <a:p>
          <a:endParaRPr lang="zh-TW" altLang="en-US"/>
        </a:p>
      </dgm:t>
    </dgm:pt>
    <dgm:pt modelId="{D3B914C2-AE17-42B5-9FB6-8539F5AF6A5A}">
      <dgm:prSet phldrT="[Text]" custT="1"/>
      <dgm:spPr/>
      <dgm:t>
        <a:bodyPr/>
        <a:lstStyle/>
        <a:p>
          <a:r>
            <a:rPr lang="en-US" altLang="zh-TW" sz="2400" dirty="0" smtClean="0"/>
            <a:t>To track which member allowed each payment</a:t>
          </a:r>
        </a:p>
      </dgm:t>
    </dgm:pt>
    <dgm:pt modelId="{5D4C8956-29C8-4AE6-93F9-09B6C54A827B}" type="parTrans" cxnId="{248BD46D-A5C0-48E3-B007-30714A3582E4}">
      <dgm:prSet/>
      <dgm:spPr/>
      <dgm:t>
        <a:bodyPr/>
        <a:lstStyle/>
        <a:p>
          <a:endParaRPr lang="zh-TW" altLang="en-US"/>
        </a:p>
      </dgm:t>
    </dgm:pt>
    <dgm:pt modelId="{74263705-23A2-45F3-8EF0-014E49C10705}" type="sibTrans" cxnId="{248BD46D-A5C0-48E3-B007-30714A3582E4}">
      <dgm:prSet/>
      <dgm:spPr/>
      <dgm:t>
        <a:bodyPr/>
        <a:lstStyle/>
        <a:p>
          <a:endParaRPr lang="zh-TW" altLang="en-US"/>
        </a:p>
      </dgm:t>
    </dgm:pt>
    <dgm:pt modelId="{80715DC4-4543-418C-8178-9B919821BBD6}">
      <dgm:prSet phldrT="[Text]" custT="1"/>
      <dgm:spPr/>
      <dgm:t>
        <a:bodyPr/>
        <a:lstStyle/>
        <a:p>
          <a:r>
            <a:rPr lang="en-US" altLang="zh-TW" sz="3600" dirty="0" smtClean="0"/>
            <a:t>Accounting Transparency</a:t>
          </a:r>
        </a:p>
      </dgm:t>
    </dgm:pt>
    <dgm:pt modelId="{2EFC711D-299E-4612-AD61-4D10892D17B7}" type="parTrans" cxnId="{2BCF2DA7-6226-48B3-8A11-11F563AC8F23}">
      <dgm:prSet/>
      <dgm:spPr/>
      <dgm:t>
        <a:bodyPr/>
        <a:lstStyle/>
        <a:p>
          <a:endParaRPr lang="zh-TW" altLang="en-US"/>
        </a:p>
      </dgm:t>
    </dgm:pt>
    <dgm:pt modelId="{349DC084-2B7A-4931-9857-B7F8628AE538}" type="sibTrans" cxnId="{2BCF2DA7-6226-48B3-8A11-11F563AC8F23}">
      <dgm:prSet/>
      <dgm:spPr/>
      <dgm:t>
        <a:bodyPr/>
        <a:lstStyle/>
        <a:p>
          <a:endParaRPr lang="zh-TW" altLang="en-US"/>
        </a:p>
      </dgm:t>
    </dgm:pt>
    <dgm:pt modelId="{01736F83-D751-44C6-9DA4-6DFF470C5EB8}">
      <dgm:prSet phldrT="[Text]" custT="1"/>
      <dgm:spPr/>
      <dgm:t>
        <a:bodyPr/>
        <a:lstStyle/>
        <a:p>
          <a:r>
            <a:rPr lang="en-US" altLang="zh-TW" sz="2400" dirty="0" smtClean="0"/>
            <a:t>Can  provide information your members can use to verify your balances and transactions</a:t>
          </a:r>
        </a:p>
      </dgm:t>
    </dgm:pt>
    <dgm:pt modelId="{A3EB0BC3-E4FA-4482-B1FD-DA9E8E7519F0}" type="parTrans" cxnId="{4FD025B7-478D-45F5-8786-A4589FD67D7B}">
      <dgm:prSet/>
      <dgm:spPr/>
      <dgm:t>
        <a:bodyPr/>
        <a:lstStyle/>
        <a:p>
          <a:endParaRPr lang="zh-TW" altLang="en-US"/>
        </a:p>
      </dgm:t>
    </dgm:pt>
    <dgm:pt modelId="{C7E1469C-8483-478B-8F77-761E8BD76FFD}" type="sibTrans" cxnId="{4FD025B7-478D-45F5-8786-A4589FD67D7B}">
      <dgm:prSet/>
      <dgm:spPr/>
      <dgm:t>
        <a:bodyPr/>
        <a:lstStyle/>
        <a:p>
          <a:endParaRPr lang="zh-TW" altLang="en-US"/>
        </a:p>
      </dgm:t>
    </dgm:pt>
    <dgm:pt modelId="{3D3D41F6-7C48-4358-B0C4-CF30CDE018AD}">
      <dgm:prSet phldrT="[Text]" custT="1"/>
      <dgm:spPr/>
      <dgm:t>
        <a:bodyPr/>
        <a:lstStyle/>
        <a:p>
          <a:r>
            <a:rPr lang="en-US" altLang="zh-TW" sz="2400" dirty="0" smtClean="0"/>
            <a:t>Non-profit organizations can allow the public to see how much donations they receive</a:t>
          </a:r>
        </a:p>
      </dgm:t>
    </dgm:pt>
    <dgm:pt modelId="{539F294B-AD75-4EF7-A59F-C8664EA7DDC5}" type="parTrans" cxnId="{B4897303-613A-4773-A306-4097DE89364B}">
      <dgm:prSet/>
      <dgm:spPr/>
      <dgm:t>
        <a:bodyPr/>
        <a:lstStyle/>
        <a:p>
          <a:endParaRPr lang="zh-TW" altLang="en-US"/>
        </a:p>
      </dgm:t>
    </dgm:pt>
    <dgm:pt modelId="{22FFA68E-4D8A-4D78-B28F-8D87A8D5049B}" type="sibTrans" cxnId="{B4897303-613A-4773-A306-4097DE89364B}">
      <dgm:prSet/>
      <dgm:spPr/>
      <dgm:t>
        <a:bodyPr/>
        <a:lstStyle/>
        <a:p>
          <a:endParaRPr lang="zh-TW" altLang="en-US"/>
        </a:p>
      </dgm:t>
    </dgm:pt>
    <dgm:pt modelId="{65BA8FB9-0F11-400A-A6BB-9E4D4799BC33}">
      <dgm:prSet phldrT="[Text]" custT="1"/>
      <dgm:spPr/>
      <dgm:t>
        <a:bodyPr/>
        <a:lstStyle/>
        <a:p>
          <a:r>
            <a:rPr lang="en-US" altLang="zh-TW" sz="2400" dirty="0" smtClean="0"/>
            <a:t>Highest level of transparency</a:t>
          </a:r>
        </a:p>
      </dgm:t>
    </dgm:pt>
    <dgm:pt modelId="{9DC3B2C8-DDF1-469D-87F1-D7A407C814B4}" type="parTrans" cxnId="{E4E1826C-D0E5-4C94-8995-F13FE4CA357D}">
      <dgm:prSet/>
      <dgm:spPr/>
      <dgm:t>
        <a:bodyPr/>
        <a:lstStyle/>
        <a:p>
          <a:endParaRPr lang="zh-TW" altLang="en-US"/>
        </a:p>
      </dgm:t>
    </dgm:pt>
    <dgm:pt modelId="{7E93DAA6-8C27-4786-8232-CDFB2D28AB7B}" type="sibTrans" cxnId="{E4E1826C-D0E5-4C94-8995-F13FE4CA357D}">
      <dgm:prSet/>
      <dgm:spPr/>
      <dgm:t>
        <a:bodyPr/>
        <a:lstStyle/>
        <a:p>
          <a:endParaRPr lang="zh-TW" altLang="en-US"/>
        </a:p>
      </dgm:t>
    </dgm:pt>
    <dgm:pt modelId="{94AD3E04-2B41-40D6-BDBD-E98BE369B96C}" type="pres">
      <dgm:prSet presAssocID="{F79AF527-39D0-426C-A2A5-8A9A0F98D1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4FF278-8797-4EFC-A153-3350F9243B85}" type="pres">
      <dgm:prSet presAssocID="{D17922DF-09ED-4983-9963-D854112512B8}" presName="parentText" presStyleLbl="node1" presStyleIdx="0" presStyleCnt="2" custScaleY="5815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E8E814-A483-4806-9CA7-9C04CF0FDF3E}" type="pres">
      <dgm:prSet presAssocID="{D17922DF-09ED-4983-9963-D854112512B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0262E4-4874-44E7-A95F-359312C24F10}" type="pres">
      <dgm:prSet presAssocID="{80715DC4-4543-418C-8178-9B919821BBD6}" presName="parentText" presStyleLbl="node1" presStyleIdx="1" presStyleCnt="2" custScaleY="607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3376A6-6FBF-49E3-A954-E78A46C4E7B6}" type="pres">
      <dgm:prSet presAssocID="{80715DC4-4543-418C-8178-9B919821BBD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4897303-613A-4773-A306-4097DE89364B}" srcId="{80715DC4-4543-418C-8178-9B919821BBD6}" destId="{3D3D41F6-7C48-4358-B0C4-CF30CDE018AD}" srcOrd="1" destOrd="0" parTransId="{539F294B-AD75-4EF7-A59F-C8664EA7DDC5}" sibTransId="{22FFA68E-4D8A-4D78-B28F-8D87A8D5049B}"/>
    <dgm:cxn modelId="{697C2043-87E3-5B48-97E7-4F43840ECD42}" type="presOf" srcId="{80715DC4-4543-418C-8178-9B919821BBD6}" destId="{A10262E4-4874-44E7-A95F-359312C24F10}" srcOrd="0" destOrd="0" presId="urn:microsoft.com/office/officeart/2005/8/layout/vList2"/>
    <dgm:cxn modelId="{2F7DBEFE-D037-7740-B870-2B12A81C312B}" type="presOf" srcId="{DB6923C5-B90E-4E52-A723-2E5B8117EE61}" destId="{FDE8E814-A483-4806-9CA7-9C04CF0FDF3E}" srcOrd="0" destOrd="0" presId="urn:microsoft.com/office/officeart/2005/8/layout/vList2"/>
    <dgm:cxn modelId="{248BD46D-A5C0-48E3-B007-30714A3582E4}" srcId="{D17922DF-09ED-4983-9963-D854112512B8}" destId="{D3B914C2-AE17-42B5-9FB6-8539F5AF6A5A}" srcOrd="2" destOrd="0" parTransId="{5D4C8956-29C8-4AE6-93F9-09B6C54A827B}" sibTransId="{74263705-23A2-45F3-8EF0-014E49C10705}"/>
    <dgm:cxn modelId="{1EAB7447-5E38-D346-9878-2307E183EB2C}" type="presOf" srcId="{07D1CBAC-322F-4FAA-8A6C-2A792EF05CA4}" destId="{FDE8E814-A483-4806-9CA7-9C04CF0FDF3E}" srcOrd="0" destOrd="1" presId="urn:microsoft.com/office/officeart/2005/8/layout/vList2"/>
    <dgm:cxn modelId="{2BCF2DA7-6226-48B3-8A11-11F563AC8F23}" srcId="{F79AF527-39D0-426C-A2A5-8A9A0F98D1D8}" destId="{80715DC4-4543-418C-8178-9B919821BBD6}" srcOrd="1" destOrd="0" parTransId="{2EFC711D-299E-4612-AD61-4D10892D17B7}" sibTransId="{349DC084-2B7A-4931-9857-B7F8628AE538}"/>
    <dgm:cxn modelId="{4FD025B7-478D-45F5-8786-A4589FD67D7B}" srcId="{80715DC4-4543-418C-8178-9B919821BBD6}" destId="{01736F83-D751-44C6-9DA4-6DFF470C5EB8}" srcOrd="0" destOrd="0" parTransId="{A3EB0BC3-E4FA-4482-B1FD-DA9E8E7519F0}" sibTransId="{C7E1469C-8483-478B-8F77-761E8BD76FFD}"/>
    <dgm:cxn modelId="{4206F063-0DB4-4262-BF83-3E34BBA0CDAF}" srcId="{F79AF527-39D0-426C-A2A5-8A9A0F98D1D8}" destId="{D17922DF-09ED-4983-9963-D854112512B8}" srcOrd="0" destOrd="0" parTransId="{553EE357-6521-4349-A20C-9D09BA583AE3}" sibTransId="{76D37C73-2D86-4A7C-B8E8-527F16EE7DB3}"/>
    <dgm:cxn modelId="{B88FF7C9-1DED-8949-BE1D-1971D0E7D85E}" type="presOf" srcId="{3D3D41F6-7C48-4358-B0C4-CF30CDE018AD}" destId="{203376A6-6FBF-49E3-A954-E78A46C4E7B6}" srcOrd="0" destOrd="1" presId="urn:microsoft.com/office/officeart/2005/8/layout/vList2"/>
    <dgm:cxn modelId="{FE479A2F-2058-429D-B84C-9B94404C1EF2}" srcId="{D17922DF-09ED-4983-9963-D854112512B8}" destId="{DB6923C5-B90E-4E52-A723-2E5B8117EE61}" srcOrd="0" destOrd="0" parTransId="{2B1E56D3-7414-44F6-947C-87D1099E673A}" sibTransId="{CCA41CA9-2AA2-490B-A3EE-1638BCCFE129}"/>
    <dgm:cxn modelId="{62189E92-2331-6249-8A79-C3B10315D721}" type="presOf" srcId="{D3B914C2-AE17-42B5-9FB6-8539F5AF6A5A}" destId="{FDE8E814-A483-4806-9CA7-9C04CF0FDF3E}" srcOrd="0" destOrd="2" presId="urn:microsoft.com/office/officeart/2005/8/layout/vList2"/>
    <dgm:cxn modelId="{6EEAA042-0DDE-9D4F-B7F1-AFDB4CBBFE5C}" type="presOf" srcId="{D17922DF-09ED-4983-9963-D854112512B8}" destId="{8C4FF278-8797-4EFC-A153-3350F9243B85}" srcOrd="0" destOrd="0" presId="urn:microsoft.com/office/officeart/2005/8/layout/vList2"/>
    <dgm:cxn modelId="{ED11F8F8-6D3D-8B4F-B18D-FDC103A71751}" type="presOf" srcId="{01736F83-D751-44C6-9DA4-6DFF470C5EB8}" destId="{203376A6-6FBF-49E3-A954-E78A46C4E7B6}" srcOrd="0" destOrd="0" presId="urn:microsoft.com/office/officeart/2005/8/layout/vList2"/>
    <dgm:cxn modelId="{4F75018E-574F-44BE-84E0-14D3C8767494}" srcId="{D17922DF-09ED-4983-9963-D854112512B8}" destId="{07D1CBAC-322F-4FAA-8A6C-2A792EF05CA4}" srcOrd="1" destOrd="0" parTransId="{E917E50A-98C1-4049-993F-54A45B5A3C15}" sibTransId="{C2B69D16-35B4-4364-B8D5-BEBAC61C5E17}"/>
    <dgm:cxn modelId="{E4E1826C-D0E5-4C94-8995-F13FE4CA357D}" srcId="{80715DC4-4543-418C-8178-9B919821BBD6}" destId="{65BA8FB9-0F11-400A-A6BB-9E4D4799BC33}" srcOrd="2" destOrd="0" parTransId="{9DC3B2C8-DDF1-469D-87F1-D7A407C814B4}" sibTransId="{7E93DAA6-8C27-4786-8232-CDFB2D28AB7B}"/>
    <dgm:cxn modelId="{B33DDD3F-F789-2D40-B7E9-DD8C27EF839A}" type="presOf" srcId="{F79AF527-39D0-426C-A2A5-8A9A0F98D1D8}" destId="{94AD3E04-2B41-40D6-BDBD-E98BE369B96C}" srcOrd="0" destOrd="0" presId="urn:microsoft.com/office/officeart/2005/8/layout/vList2"/>
    <dgm:cxn modelId="{5B914C68-072B-904C-8322-B8B9F2AC617D}" type="presOf" srcId="{65BA8FB9-0F11-400A-A6BB-9E4D4799BC33}" destId="{203376A6-6FBF-49E3-A954-E78A46C4E7B6}" srcOrd="0" destOrd="2" presId="urn:microsoft.com/office/officeart/2005/8/layout/vList2"/>
    <dgm:cxn modelId="{E68E2365-069D-3D4A-9C4D-C1C89A7EA9C8}" type="presParOf" srcId="{94AD3E04-2B41-40D6-BDBD-E98BE369B96C}" destId="{8C4FF278-8797-4EFC-A153-3350F9243B85}" srcOrd="0" destOrd="0" presId="urn:microsoft.com/office/officeart/2005/8/layout/vList2"/>
    <dgm:cxn modelId="{2F36BFBC-87F4-0C4D-952F-7E60C0A64DF3}" type="presParOf" srcId="{94AD3E04-2B41-40D6-BDBD-E98BE369B96C}" destId="{FDE8E814-A483-4806-9CA7-9C04CF0FDF3E}" srcOrd="1" destOrd="0" presId="urn:microsoft.com/office/officeart/2005/8/layout/vList2"/>
    <dgm:cxn modelId="{36FD4226-8DF0-C145-8570-9079BDB5CB54}" type="presParOf" srcId="{94AD3E04-2B41-40D6-BDBD-E98BE369B96C}" destId="{A10262E4-4874-44E7-A95F-359312C24F10}" srcOrd="2" destOrd="0" presId="urn:microsoft.com/office/officeart/2005/8/layout/vList2"/>
    <dgm:cxn modelId="{9A56B882-C83F-2042-BCE4-B6881729B5D9}" type="presParOf" srcId="{94AD3E04-2B41-40D6-BDBD-E98BE369B96C}" destId="{203376A6-6FBF-49E3-A954-E78A46C4E7B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DF3A-AAE3-4BDE-A918-3269F614A521}">
      <dsp:nvSpPr>
        <dsp:cNvPr id="0" name=""/>
        <dsp:cNvSpPr/>
      </dsp:nvSpPr>
      <dsp:spPr>
        <a:xfrm>
          <a:off x="4142316" y="2202795"/>
          <a:ext cx="2118783" cy="1008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159"/>
              </a:lnTo>
              <a:lnTo>
                <a:pt x="2118783" y="687159"/>
              </a:lnTo>
              <a:lnTo>
                <a:pt x="2118783" y="1008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F26B0-B30D-4095-9FCB-F61D306197A8}">
      <dsp:nvSpPr>
        <dsp:cNvPr id="0" name=""/>
        <dsp:cNvSpPr/>
      </dsp:nvSpPr>
      <dsp:spPr>
        <a:xfrm>
          <a:off x="2023533" y="2202795"/>
          <a:ext cx="2118783" cy="1008348"/>
        </a:xfrm>
        <a:custGeom>
          <a:avLst/>
          <a:gdLst/>
          <a:ahLst/>
          <a:cxnLst/>
          <a:rect l="0" t="0" r="0" b="0"/>
          <a:pathLst>
            <a:path>
              <a:moveTo>
                <a:pt x="2118783" y="0"/>
              </a:moveTo>
              <a:lnTo>
                <a:pt x="2118783" y="687159"/>
              </a:lnTo>
              <a:lnTo>
                <a:pt x="0" y="687159"/>
              </a:lnTo>
              <a:lnTo>
                <a:pt x="0" y="1008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7AF77-6C6B-466E-83AE-17361183A3D7}">
      <dsp:nvSpPr>
        <dsp:cNvPr id="0" name=""/>
        <dsp:cNvSpPr/>
      </dsp:nvSpPr>
      <dsp:spPr>
        <a:xfrm>
          <a:off x="2408766" y="1186"/>
          <a:ext cx="3467100" cy="22016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C8A5-265F-42CB-AE5F-B31124C31326}">
      <dsp:nvSpPr>
        <dsp:cNvPr id="0" name=""/>
        <dsp:cNvSpPr/>
      </dsp:nvSpPr>
      <dsp:spPr>
        <a:xfrm>
          <a:off x="2794000" y="367158"/>
          <a:ext cx="3467100" cy="220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100" kern="1200" dirty="0" smtClean="0"/>
            <a:t>Usage and Advantage of </a:t>
          </a:r>
          <a:r>
            <a:rPr lang="en-US" altLang="zh-TW" sz="4100" kern="1200" dirty="0" err="1" smtClean="0"/>
            <a:t>Bitcoin</a:t>
          </a:r>
          <a:endParaRPr lang="zh-TW" altLang="en-US" sz="4100" kern="1200" dirty="0"/>
        </a:p>
      </dsp:txBody>
      <dsp:txXfrm>
        <a:off x="2858483" y="431641"/>
        <a:ext cx="3338134" cy="2072642"/>
      </dsp:txXfrm>
    </dsp:sp>
    <dsp:sp modelId="{7BF77D0E-C678-4E9F-B243-F97503D9625F}">
      <dsp:nvSpPr>
        <dsp:cNvPr id="0" name=""/>
        <dsp:cNvSpPr/>
      </dsp:nvSpPr>
      <dsp:spPr>
        <a:xfrm>
          <a:off x="289983" y="3211143"/>
          <a:ext cx="3467100" cy="22016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C4786-8609-4070-B433-1FD7A65D08B4}">
      <dsp:nvSpPr>
        <dsp:cNvPr id="0" name=""/>
        <dsp:cNvSpPr/>
      </dsp:nvSpPr>
      <dsp:spPr>
        <a:xfrm>
          <a:off x="675216" y="3577115"/>
          <a:ext cx="3467100" cy="220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100" kern="1200" dirty="0" smtClean="0"/>
            <a:t>Individual</a:t>
          </a:r>
          <a:endParaRPr lang="zh-TW" altLang="en-US" sz="4100" kern="1200" dirty="0"/>
        </a:p>
      </dsp:txBody>
      <dsp:txXfrm>
        <a:off x="739699" y="3641598"/>
        <a:ext cx="3338134" cy="2072642"/>
      </dsp:txXfrm>
    </dsp:sp>
    <dsp:sp modelId="{FBFA6073-BE12-46DB-8AB8-946D6BF84C28}">
      <dsp:nvSpPr>
        <dsp:cNvPr id="0" name=""/>
        <dsp:cNvSpPr/>
      </dsp:nvSpPr>
      <dsp:spPr>
        <a:xfrm>
          <a:off x="4527550" y="3211143"/>
          <a:ext cx="3467100" cy="22016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7DA23-B6C5-4F3A-BA63-79D075DA24BF}">
      <dsp:nvSpPr>
        <dsp:cNvPr id="0" name=""/>
        <dsp:cNvSpPr/>
      </dsp:nvSpPr>
      <dsp:spPr>
        <a:xfrm>
          <a:off x="4912783" y="3577115"/>
          <a:ext cx="3467100" cy="220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100" kern="1200" dirty="0" smtClean="0"/>
            <a:t>Businesses</a:t>
          </a:r>
          <a:endParaRPr lang="zh-TW" altLang="en-US" sz="4100" kern="1200" dirty="0"/>
        </a:p>
      </dsp:txBody>
      <dsp:txXfrm>
        <a:off x="4977266" y="3641598"/>
        <a:ext cx="3338134" cy="2072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35FD9-0E75-4099-B677-601657594E13}">
      <dsp:nvSpPr>
        <dsp:cNvPr id="0" name=""/>
        <dsp:cNvSpPr/>
      </dsp:nvSpPr>
      <dsp:spPr>
        <a:xfrm>
          <a:off x="0" y="727634"/>
          <a:ext cx="11704320" cy="884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Mobile Payments Made Easy</a:t>
          </a:r>
          <a:endParaRPr lang="zh-TW" altLang="en-US" sz="3600" kern="1200" dirty="0"/>
        </a:p>
      </dsp:txBody>
      <dsp:txXfrm>
        <a:off x="43180" y="770814"/>
        <a:ext cx="11617960" cy="798180"/>
      </dsp:txXfrm>
    </dsp:sp>
    <dsp:sp modelId="{3111391E-FB24-4E88-9924-860FD591FA88}">
      <dsp:nvSpPr>
        <dsp:cNvPr id="0" name=""/>
        <dsp:cNvSpPr/>
      </dsp:nvSpPr>
      <dsp:spPr>
        <a:xfrm>
          <a:off x="0" y="1612175"/>
          <a:ext cx="11704320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Two step scan-and-pay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No sign up, swiping cards, PIN, sign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Just display the QR code in the </a:t>
          </a:r>
          <a:r>
            <a:rPr lang="en-US" altLang="zh-TW" sz="2400" kern="1200" dirty="0" err="1" smtClean="0"/>
            <a:t>Bitcoin</a:t>
          </a:r>
          <a:r>
            <a:rPr lang="en-US" altLang="zh-TW" sz="2400" kern="1200" dirty="0" smtClean="0"/>
            <a:t> wallet app</a:t>
          </a:r>
          <a:endParaRPr lang="zh-TW" altLang="en-US" sz="2400" kern="1200" dirty="0"/>
        </a:p>
      </dsp:txBody>
      <dsp:txXfrm>
        <a:off x="0" y="1612175"/>
        <a:ext cx="11704320" cy="1244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35FD9-0E75-4099-B677-601657594E13}">
      <dsp:nvSpPr>
        <dsp:cNvPr id="0" name=""/>
        <dsp:cNvSpPr/>
      </dsp:nvSpPr>
      <dsp:spPr>
        <a:xfrm>
          <a:off x="0" y="1608780"/>
          <a:ext cx="11704320" cy="8650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Security and Control Over Your Money </a:t>
          </a:r>
          <a:endParaRPr lang="zh-TW" altLang="en-US" sz="3600" kern="1200" dirty="0"/>
        </a:p>
      </dsp:txBody>
      <dsp:txXfrm>
        <a:off x="42226" y="1651006"/>
        <a:ext cx="11619868" cy="780561"/>
      </dsp:txXfrm>
    </dsp:sp>
    <dsp:sp modelId="{3111391E-FB24-4E88-9924-860FD591FA88}">
      <dsp:nvSpPr>
        <dsp:cNvPr id="0" name=""/>
        <dsp:cNvSpPr/>
      </dsp:nvSpPr>
      <dsp:spPr>
        <a:xfrm>
          <a:off x="0" y="2473794"/>
          <a:ext cx="117043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err="1" smtClean="0"/>
            <a:t>Bitcoin</a:t>
          </a:r>
          <a:r>
            <a:rPr lang="en-US" altLang="zh-TW" sz="2400" kern="1200" dirty="0" smtClean="0"/>
            <a:t> transactions are secured by military grade cryptography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No one can charge money/make payment on your behalf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Against many types of fraud</a:t>
          </a:r>
          <a:endParaRPr lang="zh-TW" altLang="en-US" sz="2400" kern="1200" dirty="0"/>
        </a:p>
      </dsp:txBody>
      <dsp:txXfrm>
        <a:off x="0" y="2473794"/>
        <a:ext cx="11704320" cy="1225440"/>
      </dsp:txXfrm>
    </dsp:sp>
    <dsp:sp modelId="{5CE54260-85F9-4DE6-8DE8-D8A918BA3BFD}">
      <dsp:nvSpPr>
        <dsp:cNvPr id="0" name=""/>
        <dsp:cNvSpPr/>
      </dsp:nvSpPr>
      <dsp:spPr>
        <a:xfrm>
          <a:off x="0" y="3915102"/>
          <a:ext cx="11704320" cy="800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Works Everywhere, Anytime</a:t>
          </a:r>
          <a:endParaRPr lang="zh-TW" altLang="en-US" sz="3600" kern="1200" dirty="0"/>
        </a:p>
      </dsp:txBody>
      <dsp:txXfrm>
        <a:off x="39099" y="3954201"/>
        <a:ext cx="11626122" cy="722742"/>
      </dsp:txXfrm>
    </dsp:sp>
    <dsp:sp modelId="{581A4197-181D-47CA-AA1E-46D14CCC0BAA}">
      <dsp:nvSpPr>
        <dsp:cNvPr id="0" name=""/>
        <dsp:cNvSpPr/>
      </dsp:nvSpPr>
      <dsp:spPr>
        <a:xfrm>
          <a:off x="0" y="4776512"/>
          <a:ext cx="117043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 No need to use the same software/same service providers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err="1" smtClean="0"/>
            <a:t>Bitcoin</a:t>
          </a:r>
          <a:r>
            <a:rPr lang="en-US" altLang="zh-TW" sz="2400" kern="1200" dirty="0" smtClean="0"/>
            <a:t> network never stops</a:t>
          </a:r>
          <a:endParaRPr lang="zh-TW" altLang="en-US" sz="2400" kern="1200" dirty="0"/>
        </a:p>
      </dsp:txBody>
      <dsp:txXfrm>
        <a:off x="0" y="4776512"/>
        <a:ext cx="11704320" cy="1059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77169-475D-4CCD-A75A-D0A8F1B14705}">
      <dsp:nvSpPr>
        <dsp:cNvPr id="0" name=""/>
        <dsp:cNvSpPr/>
      </dsp:nvSpPr>
      <dsp:spPr>
        <a:xfrm>
          <a:off x="0" y="42182"/>
          <a:ext cx="11704320" cy="1223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100" kern="1200" smtClean="0"/>
            <a:t>Fast International Payments</a:t>
          </a:r>
          <a:endParaRPr lang="zh-TW" altLang="en-US" sz="5100" kern="1200"/>
        </a:p>
      </dsp:txBody>
      <dsp:txXfrm>
        <a:off x="59713" y="101895"/>
        <a:ext cx="11584894" cy="1103809"/>
      </dsp:txXfrm>
    </dsp:sp>
    <dsp:sp modelId="{784C1B20-EDB6-439D-B0E6-FD9D1DF9E33D}">
      <dsp:nvSpPr>
        <dsp:cNvPr id="0" name=""/>
        <dsp:cNvSpPr/>
      </dsp:nvSpPr>
      <dsp:spPr>
        <a:xfrm>
          <a:off x="0" y="1265417"/>
          <a:ext cx="11704320" cy="263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4000" kern="1200" dirty="0" smtClean="0"/>
            <a:t>No banks to  make you wait 3 business days</a:t>
          </a:r>
          <a:endParaRPr lang="zh-TW" alt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4000" kern="1200" dirty="0" smtClean="0"/>
            <a:t>No extra fees for making international transfer</a:t>
          </a:r>
          <a:endParaRPr lang="zh-TW" alt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4000" kern="1200" dirty="0" smtClean="0"/>
            <a:t>No special limitations on the min/max amount you can send</a:t>
          </a:r>
          <a:endParaRPr lang="zh-TW" altLang="en-US" sz="4000" kern="1200" dirty="0"/>
        </a:p>
      </dsp:txBody>
      <dsp:txXfrm>
        <a:off x="0" y="1265417"/>
        <a:ext cx="11704320" cy="2639250"/>
      </dsp:txXfrm>
    </dsp:sp>
    <dsp:sp modelId="{11A001B9-CEB5-4098-AFBA-458C4ABF5A4F}">
      <dsp:nvSpPr>
        <dsp:cNvPr id="0" name=""/>
        <dsp:cNvSpPr/>
      </dsp:nvSpPr>
      <dsp:spPr>
        <a:xfrm>
          <a:off x="0" y="3904667"/>
          <a:ext cx="11704320" cy="1223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100" kern="1200" dirty="0" smtClean="0"/>
            <a:t>Protect Your Identity</a:t>
          </a:r>
          <a:endParaRPr lang="zh-TW" altLang="en-US" sz="5100" kern="1200" dirty="0"/>
        </a:p>
      </dsp:txBody>
      <dsp:txXfrm>
        <a:off x="59713" y="3964380"/>
        <a:ext cx="11584894" cy="1103809"/>
      </dsp:txXfrm>
    </dsp:sp>
    <dsp:sp modelId="{D8A10005-6BA6-4BE1-BD8E-B20FD71860C8}">
      <dsp:nvSpPr>
        <dsp:cNvPr id="0" name=""/>
        <dsp:cNvSpPr/>
      </dsp:nvSpPr>
      <dsp:spPr>
        <a:xfrm>
          <a:off x="0" y="5127902"/>
          <a:ext cx="11704320" cy="126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4000" kern="1200" dirty="0" smtClean="0"/>
            <a:t>Able to send a payment without revealing your identity, just like with physical money</a:t>
          </a:r>
          <a:endParaRPr lang="zh-TW" altLang="en-US" sz="4000" kern="1200" dirty="0"/>
        </a:p>
      </dsp:txBody>
      <dsp:txXfrm>
        <a:off x="0" y="5127902"/>
        <a:ext cx="11704320" cy="1266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FF278-8797-4EFC-A153-3350F9243B85}">
      <dsp:nvSpPr>
        <dsp:cNvPr id="0" name=""/>
        <dsp:cNvSpPr/>
      </dsp:nvSpPr>
      <dsp:spPr>
        <a:xfrm>
          <a:off x="0" y="1366518"/>
          <a:ext cx="11704320" cy="69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Get Free Visibility</a:t>
          </a:r>
        </a:p>
      </dsp:txBody>
      <dsp:txXfrm>
        <a:off x="34014" y="1400532"/>
        <a:ext cx="11636292" cy="628751"/>
      </dsp:txXfrm>
    </dsp:sp>
    <dsp:sp modelId="{FDE8E814-A483-4806-9CA7-9C04CF0FDF3E}">
      <dsp:nvSpPr>
        <dsp:cNvPr id="0" name=""/>
        <dsp:cNvSpPr/>
      </dsp:nvSpPr>
      <dsp:spPr>
        <a:xfrm>
          <a:off x="0" y="2063297"/>
          <a:ext cx="117043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Accepting </a:t>
          </a:r>
          <a:r>
            <a:rPr lang="en-US" altLang="zh-TW" sz="2400" kern="1200" dirty="0" err="1" smtClean="0"/>
            <a:t>bitcoin</a:t>
          </a:r>
          <a:r>
            <a:rPr lang="en-US" altLang="zh-TW" sz="2400" kern="1200" dirty="0" smtClean="0"/>
            <a:t> is a good way to get new customers 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Give your business some new visibility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Clever practice for online business</a:t>
          </a:r>
          <a:endParaRPr lang="zh-TW" altLang="en-US" sz="2400" kern="1200" dirty="0"/>
        </a:p>
      </dsp:txBody>
      <dsp:txXfrm>
        <a:off x="0" y="2063297"/>
        <a:ext cx="11704320" cy="12254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FF278-8797-4EFC-A153-3350F9243B85}">
      <dsp:nvSpPr>
        <dsp:cNvPr id="0" name=""/>
        <dsp:cNvSpPr/>
      </dsp:nvSpPr>
      <dsp:spPr>
        <a:xfrm>
          <a:off x="0" y="1354716"/>
          <a:ext cx="11704320" cy="69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Multi-Signature</a:t>
          </a:r>
        </a:p>
      </dsp:txBody>
      <dsp:txXfrm>
        <a:off x="34014" y="1388730"/>
        <a:ext cx="11636292" cy="628751"/>
      </dsp:txXfrm>
    </dsp:sp>
    <dsp:sp modelId="{FDE8E814-A483-4806-9CA7-9C04CF0FDF3E}">
      <dsp:nvSpPr>
        <dsp:cNvPr id="0" name=""/>
        <dsp:cNvSpPr/>
      </dsp:nvSpPr>
      <dsp:spPr>
        <a:xfrm>
          <a:off x="0" y="2051495"/>
          <a:ext cx="11704320" cy="188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A feature which allows </a:t>
          </a:r>
          <a:r>
            <a:rPr lang="en-US" altLang="zh-TW" sz="2400" kern="1200" dirty="0" err="1" smtClean="0"/>
            <a:t>bitcoins</a:t>
          </a:r>
          <a:r>
            <a:rPr lang="en-US" altLang="zh-TW" sz="2400" kern="1200" dirty="0" smtClean="0"/>
            <a:t> to be spent only if a subset of a group of people authorize the transaction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Can be used by a board of directors to prevent any member to make expenditures without enough consent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To track which member allowed each payment</a:t>
          </a:r>
        </a:p>
      </dsp:txBody>
      <dsp:txXfrm>
        <a:off x="0" y="2051495"/>
        <a:ext cx="11704320" cy="1887840"/>
      </dsp:txXfrm>
    </dsp:sp>
    <dsp:sp modelId="{A10262E4-4874-44E7-A95F-359312C24F10}">
      <dsp:nvSpPr>
        <dsp:cNvPr id="0" name=""/>
        <dsp:cNvSpPr/>
      </dsp:nvSpPr>
      <dsp:spPr>
        <a:xfrm>
          <a:off x="0" y="3939335"/>
          <a:ext cx="11704320" cy="7277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Accounting Transparency</a:t>
          </a:r>
        </a:p>
      </dsp:txBody>
      <dsp:txXfrm>
        <a:off x="35526" y="3974861"/>
        <a:ext cx="11633268" cy="656697"/>
      </dsp:txXfrm>
    </dsp:sp>
    <dsp:sp modelId="{203376A6-6FBF-49E3-A954-E78A46C4E7B6}">
      <dsp:nvSpPr>
        <dsp:cNvPr id="0" name=""/>
        <dsp:cNvSpPr/>
      </dsp:nvSpPr>
      <dsp:spPr>
        <a:xfrm>
          <a:off x="0" y="4667085"/>
          <a:ext cx="11704320" cy="155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61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Can  provide information your members can use to verify your balances and transactions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Non-profit organizations can allow the public to see how much donations they receive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Highest level of transparency</a:t>
          </a:r>
        </a:p>
      </dsp:txBody>
      <dsp:txXfrm>
        <a:off x="0" y="4667085"/>
        <a:ext cx="11704320" cy="1556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E53A2-7453-D042-B078-28DD70CD02AE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B5BC1-CEFA-754C-A98A-7C5520D14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71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3612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6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/>
          <a:lstStyle/>
          <a:p>
            <a:fld id="{D449974D-BADB-4DDA-B4AC-10B0363E43EE}" type="datetimeFigureOut">
              <a:rPr lang="zh-TW" altLang="en-US" smtClean="0"/>
              <a:t>2015/11/24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90866" y="9258300"/>
            <a:ext cx="410369" cy="379591"/>
          </a:xfrm>
        </p:spPr>
        <p:txBody>
          <a:bodyPr/>
          <a:lstStyle/>
          <a:p>
            <a:fld id="{D38B4005-8CB4-4702-A5DE-A0FB48F6A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51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948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9271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601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608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846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715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8882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768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4419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5263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4275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415520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586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4D-BADB-4DDA-B4AC-10B0363E43EE}" type="datetimeFigureOut">
              <a:rPr lang="zh-TW" altLang="en-US" smtClean="0"/>
              <a:t>2015/11/24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4005-8CB4-4702-A5DE-A0FB48F6A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43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6179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993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6520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8183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840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4924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8764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3309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47519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1083737"/>
            <a:ext cx="9751060" cy="75861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888282" y="1083737"/>
            <a:ext cx="3120340" cy="7586135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171" y="1846682"/>
            <a:ext cx="7802880" cy="4629709"/>
          </a:xfrm>
        </p:spPr>
        <p:txBody>
          <a:bodyPr anchor="b">
            <a:normAutofit/>
          </a:bodyPr>
          <a:lstStyle>
            <a:lvl1pPr algn="l">
              <a:defRPr sz="6293" spc="-107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349" y="6642128"/>
            <a:ext cx="7802880" cy="1300480"/>
          </a:xfrm>
        </p:spPr>
        <p:txBody>
          <a:bodyPr anchor="t">
            <a:normAutofit/>
          </a:bodyPr>
          <a:lstStyle>
            <a:lvl1pPr marL="0" indent="0" algn="l">
              <a:buNone/>
              <a:defRPr sz="2347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87661" indent="0" algn="ctr">
              <a:buNone/>
              <a:defRPr sz="2347"/>
            </a:lvl2pPr>
            <a:lvl3pPr marL="975321" indent="0" algn="ctr">
              <a:buNone/>
              <a:defRPr sz="2347"/>
            </a:lvl3pPr>
            <a:lvl4pPr marL="1462982" indent="0" algn="ctr">
              <a:buNone/>
              <a:defRPr sz="2133"/>
            </a:lvl4pPr>
            <a:lvl5pPr marL="1950641" indent="0" algn="ctr">
              <a:buNone/>
              <a:defRPr sz="2133"/>
            </a:lvl5pPr>
            <a:lvl6pPr marL="2438301" indent="0" algn="ctr">
              <a:buNone/>
              <a:defRPr sz="2133"/>
            </a:lvl6pPr>
            <a:lvl7pPr marL="2925960" indent="0" algn="ctr">
              <a:buNone/>
              <a:defRPr sz="2133"/>
            </a:lvl7pPr>
            <a:lvl8pPr marL="3413621" indent="0" algn="ctr">
              <a:buNone/>
              <a:defRPr sz="2133"/>
            </a:lvl8pPr>
            <a:lvl9pPr marL="3901282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395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29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773" y="1846682"/>
            <a:ext cx="7802880" cy="4629709"/>
          </a:xfrm>
        </p:spPr>
        <p:txBody>
          <a:bodyPr anchor="b">
            <a:normAutofit/>
          </a:bodyPr>
          <a:lstStyle>
            <a:lvl1pPr>
              <a:defRPr sz="6293" b="0" spc="-107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5280" y="6645453"/>
            <a:ext cx="7802880" cy="1300480"/>
          </a:xfrm>
        </p:spPr>
        <p:txBody>
          <a:bodyPr anchor="t">
            <a:normAutofit/>
          </a:bodyPr>
          <a:lstStyle>
            <a:lvl1pPr marL="0" indent="0">
              <a:buNone/>
              <a:defRPr sz="2347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766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2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298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64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30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5960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62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28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0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5773" y="1235456"/>
            <a:ext cx="3706368" cy="7282688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9328" y="1235456"/>
            <a:ext cx="3706368" cy="7282688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11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5773" y="1455767"/>
            <a:ext cx="3706368" cy="114875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33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7661" indent="0">
              <a:buNone/>
              <a:defRPr sz="2133" b="1"/>
            </a:lvl2pPr>
            <a:lvl3pPr marL="975321" indent="0">
              <a:buNone/>
              <a:defRPr sz="1920" b="1"/>
            </a:lvl3pPr>
            <a:lvl4pPr marL="1462982" indent="0">
              <a:buNone/>
              <a:defRPr sz="1707" b="1"/>
            </a:lvl4pPr>
            <a:lvl5pPr marL="1950641" indent="0">
              <a:buNone/>
              <a:defRPr sz="1707" b="1"/>
            </a:lvl5pPr>
            <a:lvl6pPr marL="2438301" indent="0">
              <a:buNone/>
              <a:defRPr sz="1707" b="1"/>
            </a:lvl6pPr>
            <a:lvl7pPr marL="2925960" indent="0">
              <a:buNone/>
              <a:defRPr sz="1707" b="1"/>
            </a:lvl7pPr>
            <a:lvl8pPr marL="3413621" indent="0">
              <a:buNone/>
              <a:defRPr sz="1707" b="1"/>
            </a:lvl8pPr>
            <a:lvl9pPr marL="390128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25773" y="2746220"/>
            <a:ext cx="3706368" cy="5722112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9694" y="1455772"/>
            <a:ext cx="3706368" cy="115651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33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7661" indent="0">
              <a:buNone/>
              <a:defRPr sz="2133" b="1"/>
            </a:lvl2pPr>
            <a:lvl3pPr marL="975321" indent="0">
              <a:buNone/>
              <a:defRPr sz="1920" b="1"/>
            </a:lvl3pPr>
            <a:lvl4pPr marL="1462982" indent="0">
              <a:buNone/>
              <a:defRPr sz="1707" b="1"/>
            </a:lvl4pPr>
            <a:lvl5pPr marL="1950641" indent="0">
              <a:buNone/>
              <a:defRPr sz="1707" b="1"/>
            </a:lvl5pPr>
            <a:lvl6pPr marL="2438301" indent="0">
              <a:buNone/>
              <a:defRPr sz="1707" b="1"/>
            </a:lvl6pPr>
            <a:lvl7pPr marL="2925960" indent="0">
              <a:buNone/>
              <a:defRPr sz="1707" b="1"/>
            </a:lvl7pPr>
            <a:lvl8pPr marL="3413621" indent="0">
              <a:buNone/>
              <a:defRPr sz="1707" b="1"/>
            </a:lvl8pPr>
            <a:lvl9pPr marL="390128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9694" y="2746220"/>
            <a:ext cx="3706368" cy="5722112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907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54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650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01" y="1625600"/>
            <a:ext cx="3023616" cy="3381248"/>
          </a:xfrm>
        </p:spPr>
        <p:txBody>
          <a:bodyPr anchor="b">
            <a:normAutofit/>
          </a:bodyPr>
          <a:lstStyle>
            <a:lvl1pPr>
              <a:defRPr sz="3413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5773" y="1235456"/>
            <a:ext cx="7802880" cy="7282688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707"/>
            </a:lvl3pPr>
            <a:lvl4pPr>
              <a:defRPr sz="1493"/>
            </a:lvl4pPr>
            <a:lvl5pPr>
              <a:defRPr sz="1493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3101" y="4969495"/>
            <a:ext cx="3023616" cy="33023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93">
                <a:solidFill>
                  <a:srgbClr val="FFFFFF"/>
                </a:solidFill>
              </a:defRPr>
            </a:lvl1pPr>
            <a:lvl2pPr marL="487661" indent="0">
              <a:buNone/>
              <a:defRPr sz="1280"/>
            </a:lvl2pPr>
            <a:lvl3pPr marL="975321" indent="0">
              <a:buNone/>
              <a:defRPr sz="1067"/>
            </a:lvl3pPr>
            <a:lvl4pPr marL="1462982" indent="0">
              <a:buNone/>
              <a:defRPr sz="960"/>
            </a:lvl4pPr>
            <a:lvl5pPr marL="1950641" indent="0">
              <a:buNone/>
              <a:defRPr sz="960"/>
            </a:lvl5pPr>
            <a:lvl6pPr marL="2438301" indent="0">
              <a:buNone/>
              <a:defRPr sz="960"/>
            </a:lvl6pPr>
            <a:lvl7pPr marL="2925960" indent="0">
              <a:buNone/>
              <a:defRPr sz="960"/>
            </a:lvl7pPr>
            <a:lvl8pPr marL="3413621" indent="0">
              <a:buNone/>
              <a:defRPr sz="960"/>
            </a:lvl8pPr>
            <a:lvl9pPr marL="390128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441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01" y="1625600"/>
            <a:ext cx="3023616" cy="3381248"/>
          </a:xfrm>
        </p:spPr>
        <p:txBody>
          <a:bodyPr anchor="b">
            <a:normAutofit/>
          </a:bodyPr>
          <a:lstStyle>
            <a:lvl1pPr>
              <a:defRPr sz="3413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8689" y="1091441"/>
            <a:ext cx="8656246" cy="7581798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413"/>
            </a:lvl1pPr>
            <a:lvl2pPr marL="487661" indent="0">
              <a:buNone/>
              <a:defRPr sz="2987"/>
            </a:lvl2pPr>
            <a:lvl3pPr marL="975321" indent="0">
              <a:buNone/>
              <a:defRPr sz="2560"/>
            </a:lvl3pPr>
            <a:lvl4pPr marL="1462982" indent="0">
              <a:buNone/>
              <a:defRPr sz="2133"/>
            </a:lvl4pPr>
            <a:lvl5pPr marL="1950641" indent="0">
              <a:buNone/>
              <a:defRPr sz="2133"/>
            </a:lvl5pPr>
            <a:lvl6pPr marL="2438301" indent="0">
              <a:buNone/>
              <a:defRPr sz="2133"/>
            </a:lvl6pPr>
            <a:lvl7pPr marL="2925960" indent="0">
              <a:buNone/>
              <a:defRPr sz="2133"/>
            </a:lvl7pPr>
            <a:lvl8pPr marL="3413621" indent="0">
              <a:buNone/>
              <a:defRPr sz="2133"/>
            </a:lvl8pPr>
            <a:lvl9pPr marL="3901282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3101" y="4967834"/>
            <a:ext cx="3023616" cy="330321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93">
                <a:solidFill>
                  <a:srgbClr val="FFFFFF"/>
                </a:solidFill>
              </a:defRPr>
            </a:lvl1pPr>
            <a:lvl2pPr marL="487661" indent="0">
              <a:buNone/>
              <a:defRPr sz="1280"/>
            </a:lvl2pPr>
            <a:lvl3pPr marL="975321" indent="0">
              <a:buNone/>
              <a:defRPr sz="1067"/>
            </a:lvl3pPr>
            <a:lvl4pPr marL="1462982" indent="0">
              <a:buNone/>
              <a:defRPr sz="960"/>
            </a:lvl4pPr>
            <a:lvl5pPr marL="1950641" indent="0">
              <a:buNone/>
              <a:defRPr sz="960"/>
            </a:lvl5pPr>
            <a:lvl6pPr marL="2438301" indent="0">
              <a:buNone/>
              <a:defRPr sz="960"/>
            </a:lvl6pPr>
            <a:lvl7pPr marL="2925960" indent="0">
              <a:buNone/>
              <a:defRPr sz="960"/>
            </a:lvl7pPr>
            <a:lvl8pPr marL="3413621" indent="0">
              <a:buNone/>
              <a:defRPr sz="960"/>
            </a:lvl8pPr>
            <a:lvl9pPr marL="390128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732376" y="9040147"/>
            <a:ext cx="6305618" cy="519289"/>
          </a:xfrm>
        </p:spPr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762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420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6400" y="1408853"/>
            <a:ext cx="3007360" cy="70442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25773" y="1235456"/>
            <a:ext cx="7802880" cy="7282688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11/24/15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40BAD2"/>
                </a:solidFill>
              </a:rPr>
              <a:pPr/>
              <a:t>‹#›</a:t>
            </a:fld>
            <a:endParaRPr lang="en-US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8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568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8CCA1-BFDC-D243-A47B-DBCC376D7058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062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1079399"/>
            <a:ext cx="3673163" cy="7581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781" y="1598351"/>
            <a:ext cx="3143982" cy="6543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2603588" y="1079399"/>
            <a:ext cx="409651" cy="758179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7219" y="1228954"/>
            <a:ext cx="7802880" cy="7282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9963" y="904014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50230" hangingPunct="1"/>
            <a:fld id="{5586B75A-687E-405C-8A0B-8D00578BA2C3}" type="datetimeFigureOut">
              <a:rPr lang="en-US" kern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50230" hangingPunct="1"/>
              <a:t>11/24/15</a:t>
            </a:fld>
            <a:endParaRPr lang="en-US" kern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7219" y="9040147"/>
            <a:ext cx="6305618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50230" hangingPunct="1"/>
            <a:endParaRPr lang="en-US" kern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081" y="9040147"/>
            <a:ext cx="1632988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 b="1">
                <a:solidFill>
                  <a:schemeClr val="accent1"/>
                </a:solidFill>
              </a:defRPr>
            </a:lvl1pPr>
          </a:lstStyle>
          <a:p>
            <a:pPr defTabSz="650230" hangingPunct="1"/>
            <a:fld id="{4FAB73BC-B049-4115-A692-8D63A059BFB8}" type="slidenum">
              <a:rPr lang="en-US" kern="1200" smtClean="0">
                <a:solidFill>
                  <a:srgbClr val="40BAD2"/>
                </a:solidFill>
              </a:rPr>
              <a:pPr defTabSz="650230" hangingPunct="1"/>
              <a:t>‹#›</a:t>
            </a:fld>
            <a:endParaRPr lang="en-US" kern="1200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8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75321" rtl="0" eaLnBrk="1" latinLnBrk="0" hangingPunct="1">
        <a:lnSpc>
          <a:spcPct val="90000"/>
        </a:lnSpc>
        <a:spcBef>
          <a:spcPct val="0"/>
        </a:spcBef>
        <a:buNone/>
        <a:defRPr sz="3840" kern="1200" spc="-64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95063" indent="-195063" algn="l" defTabSz="975321" rtl="0" eaLnBrk="1" latinLnBrk="0" hangingPunct="1">
        <a:lnSpc>
          <a:spcPct val="90000"/>
        </a:lnSpc>
        <a:spcBef>
          <a:spcPts val="1280"/>
        </a:spcBef>
        <a:buClr>
          <a:schemeClr val="accent1"/>
        </a:buClr>
        <a:buFont typeface="Wingdings 2" pitchFamily="18" charset="2"/>
        <a:buChar char="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31490" indent="-195063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9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219150" indent="-195063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70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706811" indent="-195063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194472" indent="-195063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682131" indent="-243831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169792" indent="-243831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657452" indent="-243831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4145111" indent="-243831" algn="l" defTabSz="975321" rtl="0" eaLnBrk="1" latinLnBrk="0" hangingPunct="1">
        <a:lnSpc>
          <a:spcPct val="90000"/>
        </a:lnSpc>
        <a:spcBef>
          <a:spcPts val="267"/>
        </a:spcBef>
        <a:spcAft>
          <a:spcPts val="267"/>
        </a:spcAft>
        <a:buClr>
          <a:schemeClr val="accent1"/>
        </a:buClr>
        <a:buFont typeface="Wingdings 2" pitchFamily="18" charset="2"/>
        <a:buChar char=""/>
        <a:defRPr sz="14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6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2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2982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4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0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5960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21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282" algn="l" defTabSz="975321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hyperlink" Target="https://youtu.be/Gc2en3nHxA4" TargetMode="External"/><Relationship Id="rId1" Type="http://schemas.openxmlformats.org/officeDocument/2006/relationships/video" Target="https://www.youtube.com/embed/Gc2en3nHxA4" TargetMode="External"/><Relationship Id="rId2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image" Target="../media/image1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0.t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org/en/bitcoin-for-businesses" TargetMode="External"/><Relationship Id="rId4" Type="http://schemas.openxmlformats.org/officeDocument/2006/relationships/hyperlink" Target="https://bitcoin.org/en/innovation" TargetMode="External"/><Relationship Id="rId5" Type="http://schemas.openxmlformats.org/officeDocument/2006/relationships/hyperlink" Target="http://www.newsbtc.com/2015/03/29/bitcoin-for-international-petroleum-trade/" TargetMode="External"/><Relationship Id="rId6" Type="http://schemas.openxmlformats.org/officeDocument/2006/relationships/hyperlink" Target="https://en.bitcoin.it/wiki/Donation-accepting_organizations_and_projects" TargetMode="External"/><Relationship Id="rId1" Type="http://schemas.openxmlformats.org/officeDocument/2006/relationships/slideLayout" Target="../slideLayouts/slideLayout27.xml"/><Relationship Id="rId2" Type="http://schemas.openxmlformats.org/officeDocument/2006/relationships/hyperlink" Target="http://www.coindesk.com/information/what-can-you-buy-with-bitcoin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BITCOIN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Opportunities and Risks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CHENG </a:t>
            </a:r>
            <a:r>
              <a:rPr lang="en-US" dirty="0" err="1" smtClean="0"/>
              <a:t>Ka</a:t>
            </a:r>
            <a:r>
              <a:rPr lang="en-US" dirty="0" smtClean="0"/>
              <a:t>  Yi 54297110</a:t>
            </a:r>
          </a:p>
          <a:p>
            <a:r>
              <a:rPr lang="de-DE" dirty="0" smtClean="0"/>
              <a:t>CHAU</a:t>
            </a:r>
            <a:r>
              <a:rPr lang="de-DE" dirty="0"/>
              <a:t>, </a:t>
            </a:r>
            <a:r>
              <a:rPr lang="de-DE" dirty="0" err="1"/>
              <a:t>Tsz</a:t>
            </a:r>
            <a:r>
              <a:rPr lang="de-DE" dirty="0"/>
              <a:t> </a:t>
            </a:r>
            <a:r>
              <a:rPr lang="de-DE" dirty="0" err="1"/>
              <a:t>Yau</a:t>
            </a:r>
            <a:r>
              <a:rPr lang="de-DE" dirty="0"/>
              <a:t> </a:t>
            </a:r>
            <a:r>
              <a:rPr lang="de-DE" dirty="0" smtClean="0"/>
              <a:t>53053443</a:t>
            </a:r>
            <a:endParaRPr lang="de-DE" dirty="0"/>
          </a:p>
          <a:p>
            <a:r>
              <a:rPr lang="de-DE" dirty="0"/>
              <a:t>ZOU, </a:t>
            </a:r>
            <a:r>
              <a:rPr lang="de-DE" dirty="0" err="1"/>
              <a:t>Luoyi</a:t>
            </a:r>
            <a:r>
              <a:rPr lang="de-DE" dirty="0"/>
              <a:t>    </a:t>
            </a:r>
            <a:r>
              <a:rPr lang="de-DE" dirty="0" smtClean="0"/>
              <a:t>54017313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67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51" y="268288"/>
            <a:ext cx="11704320" cy="1625600"/>
          </a:xfrm>
        </p:spPr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Businesses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63454"/>
              </p:ext>
            </p:extLst>
          </p:nvPr>
        </p:nvGraphicFramePr>
        <p:xfrm>
          <a:off x="664951" y="1087580"/>
          <a:ext cx="11704320" cy="465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70" name="AutoShape 2" descr="https://www.vceplus.com/wp-content/uploads/2015/05/Microsoft_logo.png"/>
          <p:cNvSpPr>
            <a:spLocks noChangeAspect="1" noChangeArrowheads="1"/>
          </p:cNvSpPr>
          <p:nvPr/>
        </p:nvSpPr>
        <p:spPr bwMode="auto">
          <a:xfrm>
            <a:off x="221262" y="-205458"/>
            <a:ext cx="433493" cy="433495"/>
          </a:xfrm>
          <a:prstGeom prst="rect">
            <a:avLst/>
          </a:prstGeom>
          <a:noFill/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endParaRPr lang="zh-TW" altLang="en-US" sz="5120"/>
          </a:p>
        </p:txBody>
      </p:sp>
      <p:sp>
        <p:nvSpPr>
          <p:cNvPr id="7172" name="AutoShape 4" descr="https://www.vceplus.com/wp-content/uploads/2015/05/Microsoft_logo.png"/>
          <p:cNvSpPr>
            <a:spLocks noChangeAspect="1" noChangeArrowheads="1"/>
          </p:cNvSpPr>
          <p:nvPr/>
        </p:nvSpPr>
        <p:spPr bwMode="auto">
          <a:xfrm>
            <a:off x="221262" y="-205458"/>
            <a:ext cx="433493" cy="433495"/>
          </a:xfrm>
          <a:prstGeom prst="rect">
            <a:avLst/>
          </a:prstGeom>
          <a:noFill/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endParaRPr lang="zh-TW" altLang="en-US" sz="5120"/>
          </a:p>
        </p:txBody>
      </p:sp>
      <p:pic>
        <p:nvPicPr>
          <p:cNvPr id="7" name="Picture 6" descr="Microsoft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8003" y="7232262"/>
            <a:ext cx="3260972" cy="2173982"/>
          </a:xfrm>
          <a:prstGeom prst="rect">
            <a:avLst/>
          </a:prstGeom>
        </p:spPr>
      </p:pic>
      <p:pic>
        <p:nvPicPr>
          <p:cNvPr id="7174" name="Picture 6" descr="http://media.bestofmicro.com/4/I/162/original/dell_logo.jpg"/>
          <p:cNvPicPr>
            <a:picLocks noChangeAspect="1" noChangeArrowheads="1"/>
          </p:cNvPicPr>
          <p:nvPr/>
        </p:nvPicPr>
        <p:blipFill>
          <a:blip r:embed="rId8" cstate="print"/>
          <a:srcRect t="25200" b="27551"/>
          <a:stretch>
            <a:fillRect/>
          </a:stretch>
        </p:blipFill>
        <p:spPr bwMode="auto">
          <a:xfrm>
            <a:off x="6707223" y="5696091"/>
            <a:ext cx="4710923" cy="1669410"/>
          </a:xfrm>
          <a:prstGeom prst="rect">
            <a:avLst/>
          </a:prstGeom>
          <a:noFill/>
        </p:spPr>
      </p:pic>
      <p:pic>
        <p:nvPicPr>
          <p:cNvPr id="7176" name="Picture 8" descr="http://www.koberangehoods.com/wp-content/uploads/2015/03/overstock-log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45805" y="8461199"/>
            <a:ext cx="3686810" cy="1010266"/>
          </a:xfrm>
          <a:prstGeom prst="rect">
            <a:avLst/>
          </a:prstGeom>
          <a:noFill/>
        </p:spPr>
      </p:pic>
      <p:pic>
        <p:nvPicPr>
          <p:cNvPr id="7178" name="Picture 10" descr="http://www.internetretailer.com/static/uploads/newegg.jpg"/>
          <p:cNvPicPr>
            <a:picLocks noChangeAspect="1" noChangeArrowheads="1"/>
          </p:cNvPicPr>
          <p:nvPr/>
        </p:nvPicPr>
        <p:blipFill>
          <a:blip r:embed="rId10" cstate="print"/>
          <a:srcRect t="25599" b="27152"/>
          <a:stretch>
            <a:fillRect/>
          </a:stretch>
        </p:blipFill>
        <p:spPr bwMode="auto">
          <a:xfrm>
            <a:off x="767363" y="5593679"/>
            <a:ext cx="3793067" cy="1536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Businesses 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67363" y="1804459"/>
          <a:ext cx="11704320" cy="7578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120" dirty="0"/>
              <a:t>Further Development and Application of </a:t>
            </a:r>
            <a:r>
              <a:rPr lang="en-US" altLang="zh-TW" sz="5120" dirty="0" err="1"/>
              <a:t>Bitcoin</a:t>
            </a:r>
            <a:endParaRPr lang="zh-TW" altLang="en-US" sz="512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has many features and opens many possibilities that the community is still exploring.</a:t>
            </a:r>
          </a:p>
          <a:p>
            <a:r>
              <a:rPr lang="en-US" altLang="zh-TW" dirty="0" smtClean="0"/>
              <a:t>There are some technologies currently being researched and in some cases, turned into real products and services.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09" indent="-731509">
              <a:buAutoNum type="arabicPeriod"/>
            </a:pPr>
            <a:r>
              <a:rPr lang="en-US" dirty="0" smtClean="0"/>
              <a:t>Control Against Fraud</a:t>
            </a:r>
          </a:p>
          <a:p>
            <a:pPr marL="1300460" lvl="1" indent="-731509"/>
            <a:r>
              <a:rPr lang="en-US" dirty="0" smtClean="0"/>
              <a:t>Protection against most prevalent frauds like chargebacks (return of funds to a consumer) or unwanted charges</a:t>
            </a:r>
          </a:p>
          <a:p>
            <a:pPr marL="1300460" lvl="1" indent="-731509"/>
            <a:r>
              <a:rPr lang="en-US" dirty="0" smtClean="0"/>
              <a:t>Users can backup / encrypt their wallet and hardware wallets are very difficult to steal or lose money in the future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12" y="6208148"/>
            <a:ext cx="5876713" cy="33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31509" indent="-731509">
              <a:buAutoNum type="arabicPeriod" startAt="2"/>
            </a:pPr>
            <a:r>
              <a:rPr lang="en-US" sz="3413" dirty="0"/>
              <a:t>Global Accessibility</a:t>
            </a:r>
          </a:p>
          <a:p>
            <a:pPr marL="1219181" lvl="1" indent="-650230"/>
            <a:r>
              <a:rPr lang="en-US" sz="3413" dirty="0" err="1"/>
              <a:t>Bitcoin</a:t>
            </a:r>
            <a:r>
              <a:rPr lang="en-US" sz="3413" dirty="0"/>
              <a:t> is available in a large number of countries that still remain out of reach for most payment systems due to their own limitations</a:t>
            </a:r>
          </a:p>
          <a:p>
            <a:pPr marL="1219181" lvl="1" indent="-650230"/>
            <a:r>
              <a:rPr lang="en-US" sz="3413" dirty="0"/>
              <a:t>Increase global access to commerce and it can help international trades to flourish</a:t>
            </a:r>
          </a:p>
          <a:p>
            <a:pPr marL="1219181" lvl="1" indent="-650230"/>
            <a:r>
              <a:rPr lang="en-US" sz="3413" dirty="0"/>
              <a:t>E.g. middle eastern countries start to trade petroleum using </a:t>
            </a:r>
            <a:r>
              <a:rPr lang="en-US" sz="3413" dirty="0" err="1"/>
              <a:t>bitcoin</a:t>
            </a:r>
            <a:r>
              <a:rPr lang="en-US" sz="3413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953" y="6822616"/>
            <a:ext cx="5075607" cy="2930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8" y="6818099"/>
            <a:ext cx="6360041" cy="33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09" indent="-731509">
              <a:buAutoNum type="arabicPeriod" startAt="3"/>
            </a:pPr>
            <a:r>
              <a:rPr lang="en-US" sz="3413" dirty="0"/>
              <a:t>Tips and Donations</a:t>
            </a:r>
          </a:p>
          <a:p>
            <a:pPr marL="1300460" lvl="1" indent="-731509"/>
            <a:r>
              <a:rPr lang="en-US" sz="3413" dirty="0"/>
              <a:t>Sending a payment only requires one click and receiving donations can be as simple as displaying a QR code</a:t>
            </a:r>
          </a:p>
          <a:p>
            <a:pPr marL="1300460" lvl="1" indent="-731509"/>
            <a:r>
              <a:rPr lang="en-US" sz="3413" dirty="0"/>
              <a:t>In case of emergencies, </a:t>
            </a:r>
            <a:r>
              <a:rPr lang="en-US" sz="3413" dirty="0" err="1"/>
              <a:t>Bitcoin</a:t>
            </a:r>
            <a:r>
              <a:rPr lang="en-US" sz="3413" dirty="0"/>
              <a:t> donations could contribute a faster international response</a:t>
            </a:r>
          </a:p>
          <a:p>
            <a:pPr marL="1300460" lvl="1" indent="-731509"/>
            <a:r>
              <a:rPr lang="en-US" sz="3413" dirty="0"/>
              <a:t>More and more organizations are accepting bitcoin donations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34"/>
          <a:stretch/>
        </p:blipFill>
        <p:spPr>
          <a:xfrm>
            <a:off x="-256750" y="6839268"/>
            <a:ext cx="8533559" cy="3004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84" y="5619357"/>
            <a:ext cx="2164477" cy="2164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419" r="16161"/>
          <a:stretch/>
        </p:blipFill>
        <p:spPr>
          <a:xfrm>
            <a:off x="7595406" y="6638103"/>
            <a:ext cx="3789221" cy="3239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8603" y="5619357"/>
            <a:ext cx="2945627" cy="293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0230" indent="-650230">
              <a:buFont typeface="+mj-lt"/>
              <a:buAutoNum type="arabicPeriod" startAt="4"/>
            </a:pPr>
            <a:r>
              <a:rPr lang="en-US" sz="3413" dirty="0"/>
              <a:t>Investments</a:t>
            </a:r>
          </a:p>
          <a:p>
            <a:pPr marL="1300460" lvl="1" indent="-731509"/>
            <a:r>
              <a:rPr lang="en-US" sz="3413" dirty="0"/>
              <a:t>There are multiple Bitcoin-Currency exchange platform trading 7x24 around the world, with robust trading API provided.</a:t>
            </a:r>
          </a:p>
          <a:p>
            <a:pPr marL="1300460" lvl="1" indent="-731509"/>
            <a:r>
              <a:rPr lang="en-US" sz="3413" dirty="0"/>
              <a:t>The relative low trading fraction(fees and charges), low entry barrier, and highly transparent information makes Bitcoin popular among individual and institutional investors.</a:t>
            </a:r>
          </a:p>
          <a:p>
            <a:pPr marL="1300460" lvl="1" indent="-731509"/>
            <a:r>
              <a:rPr lang="en-US" sz="3413" dirty="0"/>
              <a:t>A variety of financial derivatives is being invented such as Options</a:t>
            </a:r>
            <a:r>
              <a:rPr lang="en-US" altLang="zh-TW" sz="3413" dirty="0"/>
              <a:t>(</a:t>
            </a:r>
            <a:r>
              <a:rPr lang="zh-TW" altLang="en-US" sz="3413" dirty="0"/>
              <a:t>期權</a:t>
            </a:r>
            <a:r>
              <a:rPr lang="en-US" altLang="zh-TW" sz="3413" dirty="0"/>
              <a:t>)</a:t>
            </a:r>
            <a:r>
              <a:rPr lang="en-US" sz="3413" dirty="0"/>
              <a:t>, Futures(</a:t>
            </a:r>
            <a:r>
              <a:rPr lang="zh-TW" altLang="en-US" sz="3413" dirty="0"/>
              <a:t>期貨</a:t>
            </a:r>
            <a:r>
              <a:rPr lang="en-US" sz="3413" dirty="0"/>
              <a:t>), and Swaps</a:t>
            </a:r>
            <a:r>
              <a:rPr lang="en-US" altLang="zh-TW" sz="3413" dirty="0"/>
              <a:t>(</a:t>
            </a:r>
            <a:r>
              <a:rPr lang="zh-TW" altLang="en-US" sz="3413" dirty="0"/>
              <a:t>掉期</a:t>
            </a:r>
            <a:r>
              <a:rPr lang="en-US" altLang="zh-TW" sz="3413" dirty="0"/>
              <a:t>)</a:t>
            </a:r>
            <a:r>
              <a:rPr lang="en-US" sz="3413" dirty="0"/>
              <a:t>, to further promote the market efficiency.</a:t>
            </a:r>
          </a:p>
        </p:txBody>
      </p:sp>
    </p:spTree>
    <p:extLst>
      <p:ext uri="{BB962C8B-B14F-4D97-AF65-F5344CB8AC3E}">
        <p14:creationId xmlns:p14="http://schemas.microsoft.com/office/powerpoint/2010/main" val="15829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51" dirty="0"/>
              <a:t>Further Development and Application of </a:t>
            </a:r>
            <a:r>
              <a:rPr lang="en-US" altLang="zh-TW" sz="4551" dirty="0" err="1"/>
              <a:t>Bitcoin</a:t>
            </a:r>
            <a:endParaRPr lang="en-US" sz="455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0230" indent="-650230">
              <a:buFont typeface="+mj-lt"/>
              <a:buAutoNum type="arabicPeriod" startAt="4"/>
            </a:pPr>
            <a:r>
              <a:rPr lang="en-US" sz="3413" dirty="0"/>
              <a:t>Investments</a:t>
            </a:r>
          </a:p>
          <a:p>
            <a:pPr marL="1300460" lvl="1" indent="-731509"/>
            <a:r>
              <a:rPr lang="en-US" sz="3413" dirty="0"/>
              <a:t>The Bitcoin market is becoming mature.</a:t>
            </a:r>
          </a:p>
          <a:p>
            <a:pPr marL="1300460" lvl="1" indent="-731509"/>
            <a:r>
              <a:rPr lang="en-US" sz="3413" dirty="0"/>
              <a:t>Electronic-Traded Fund listed on the market.[GBTC:US]</a:t>
            </a:r>
          </a:p>
          <a:p>
            <a:pPr marL="1300460" lvl="1" indent="-731509"/>
            <a:r>
              <a:rPr lang="en-US" sz="3413" dirty="0"/>
              <a:t>Many technology and consulting company are developing their Bitcoin related services.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5250"/>
          <a:stretch/>
        </p:blipFill>
        <p:spPr>
          <a:xfrm>
            <a:off x="-3654" y="5316375"/>
            <a:ext cx="8717924" cy="4578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523" t="4021" r="40575" b="52877"/>
          <a:stretch/>
        </p:blipFill>
        <p:spPr>
          <a:xfrm>
            <a:off x="8550627" y="5312336"/>
            <a:ext cx="4697694" cy="45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921675" y="2642823"/>
            <a:ext cx="11161449" cy="4467954"/>
          </a:xfrm>
          <a:prstGeom prst="rect">
            <a:avLst/>
          </a:prstGeom>
        </p:spPr>
        <p:txBody>
          <a:bodyPr/>
          <a:lstStyle/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'$$$$$$$$::'$$$$::'$$$$$$::'$$:::'$$::'$$$$$$::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$$.... $$:. $$::'$$... $$: $$::'$$::'$$... $$: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$$:::: $$:: $$:: $$:::..:: $$:'$$::: $$:::..::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$$$$$$$$::: $$::. $$$$$$:: $$$$$::::. $$$$$$::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$$.. $$:::: $$:::..... $$: $$. $$::::..... $$: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$$::. $$::: $$::'$$::: $$: $$:. $$::'$$::: $$: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$$:::. $$:'$$$$:. $$$$$$:: $$::. $$:. $$$$$$::</a:t>
            </a:r>
          </a:p>
          <a:p>
            <a:pPr defTabSz="496570">
              <a:defRPr sz="306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..:::::..::....:::......:::..::::..:::......:::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373887">
              <a:defRPr sz="51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~/Information Security Risks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./Cyber Theft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./Ransomware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98351"/>
            <a:ext cx="3665536" cy="6543905"/>
          </a:xfrm>
        </p:spPr>
        <p:txBody>
          <a:bodyPr>
            <a:normAutofit/>
          </a:bodyPr>
          <a:lstStyle/>
          <a:p>
            <a:r>
              <a:rPr lang="en-US" sz="3413" dirty="0"/>
              <a:t>INTRODUCTION</a:t>
            </a:r>
            <a:br>
              <a:rPr lang="en-US" sz="3413" dirty="0"/>
            </a:br>
            <a:r>
              <a:rPr lang="en-US" sz="3413" dirty="0"/>
              <a:t/>
            </a:r>
            <a:br>
              <a:rPr lang="en-US" sz="3413" dirty="0"/>
            </a:br>
            <a:r>
              <a:rPr lang="en-US" sz="2560" dirty="0"/>
              <a:t>What is Bitcoin</a:t>
            </a:r>
            <a:br>
              <a:rPr lang="en-US" sz="2560" dirty="0"/>
            </a:br>
            <a:r>
              <a:rPr lang="en-US" sz="2560" dirty="0"/>
              <a:t>How Bitcoin works</a:t>
            </a:r>
            <a:endParaRPr lang="en-US" sz="3413" dirty="0"/>
          </a:p>
        </p:txBody>
      </p:sp>
      <p:pic>
        <p:nvPicPr>
          <p:cNvPr id="4" name="Gc2en3nHxA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65538" y="2028749"/>
            <a:ext cx="8945307" cy="5686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3508" y="8142256"/>
            <a:ext cx="6109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youtu.be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/Gc2en3nHxA4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823" y="1471464"/>
            <a:ext cx="10911154" cy="681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Mt. Gox&gt;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 defTabSz="566674">
              <a:spcBef>
                <a:spcPts val="4000"/>
              </a:spcBef>
              <a:buSzTx/>
              <a:buNone/>
              <a:defRPr sz="3686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WAS the world’s biggest BTC exchange.</a:t>
            </a:r>
          </a:p>
          <a:p>
            <a:pPr marL="0" indent="0" defTabSz="566674">
              <a:spcBef>
                <a:spcPts val="4000"/>
              </a:spcBef>
              <a:buSzTx/>
              <a:buNone/>
              <a:defRPr sz="3686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Suspended trading and then shut down in 2014</a:t>
            </a:r>
          </a:p>
          <a:p>
            <a:pPr marL="0" indent="0" defTabSz="566674">
              <a:spcBef>
                <a:spcPts val="4000"/>
              </a:spcBef>
              <a:buSzTx/>
              <a:buNone/>
              <a:defRPr sz="3686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-&gt;850,000 BTCs were reported STOLEN </a:t>
            </a:r>
          </a:p>
          <a:p>
            <a:pPr marL="0" indent="0" defTabSz="566674">
              <a:spcBef>
                <a:spcPts val="4000"/>
              </a:spcBef>
              <a:buSzTx/>
              <a:buNone/>
              <a:defRPr sz="3686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-&gt;More than USD450,000,000 at that time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850,000BTC</a:t>
            </a: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3770" t="21149" r="23770" b="25172"/>
          <a:stretch>
            <a:fillRect/>
          </a:stretch>
        </p:blipFill>
        <p:spPr>
          <a:xfrm>
            <a:off x="675371" y="2671167"/>
            <a:ext cx="7322829" cy="613846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8079016" y="2597150"/>
            <a:ext cx="4467805" cy="473766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- If we sell all the lost coins and get 100HKD notes, the notes can wrap around the world for</a:t>
            </a:r>
          </a:p>
        </p:txBody>
      </p:sp>
      <p:sp>
        <p:nvSpPr>
          <p:cNvPr id="142" name="Shape 142"/>
          <p:cNvSpPr/>
          <p:nvPr/>
        </p:nvSpPr>
        <p:spPr>
          <a:xfrm>
            <a:off x="8103701" y="6884942"/>
            <a:ext cx="4418434" cy="195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41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200">
                <a:solidFill>
                  <a:srgbClr val="FF00FF"/>
                </a:solidFill>
              </a:rPr>
              <a:t>14</a:t>
            </a:r>
            <a:r>
              <a:t> rounds!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Cyber Theft</a:t>
            </a:r>
          </a:p>
        </p:txBody>
      </p:sp>
      <p:pic>
        <p:nvPicPr>
          <p:cNvPr id="1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894" y="2123588"/>
            <a:ext cx="10845012" cy="723362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  <a:solidFill>
            <a:srgbClr val="000000">
              <a:alpha val="59627"/>
            </a:srgbClr>
          </a:solidFill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Mt.Gox’s bankruptcy caused significant loss for its users.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Criminal investigations and lawsuits never stopped.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$_Ransomeware_$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Ransomeware is another kind of terrible risk contributed by the Bitcoin.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340401" y="3765083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CS1102</a:t>
            </a:r>
          </a:p>
        </p:txBody>
      </p:sp>
      <p:pic>
        <p:nvPicPr>
          <p:cNvPr id="1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247" y="4746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247" y="487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247" y="500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247" y="512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0247" y="5254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7247" y="5381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4247" y="5508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1247" y="5635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247" y="5762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5247" y="5889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2247" y="6016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9247" y="614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6247" y="627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247" y="639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0247" y="6524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7247" y="6651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4247" y="6778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21247" y="6905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8247" y="7032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5247" y="7159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02247" y="7286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29247" y="741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6247" y="754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3247" y="766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2245401" y="8936261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GE1X01</a:t>
            </a:r>
          </a:p>
        </p:txBody>
      </p:sp>
      <p:pic>
        <p:nvPicPr>
          <p:cNvPr id="18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348" y="614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348" y="627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4348" y="639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348" y="6524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348" y="6651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348" y="6778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348" y="6905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9348" y="7032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348" y="7159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3348" y="7286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0348" y="7413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7348" y="7540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4348" y="766712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9045" y="4509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6045" y="4636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83045" y="4763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0045" y="4890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7045" y="5017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64045" y="5144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1045" y="5271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8045" y="5398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5045" y="5525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2045" y="5652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9045" y="5779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6045" y="5906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3044" y="6033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0044" y="6160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7044" y="6287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34044" y="6414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61044" y="6541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8044" y="6668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5044" y="6795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2044" y="6922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044" y="7049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96044" y="7176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3044" y="7303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0044" y="7430603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712199" y="8699741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CB240X</a:t>
            </a: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7146" y="5906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4146" y="6033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1146" y="616060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8146" y="6287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5146" y="6414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2146" y="6541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9146" y="6668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6146" y="6795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3146" y="6922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0146" y="7049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7146" y="7176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146" y="7303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1146" y="743060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73342" y="3003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00342" y="3130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7342" y="3257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4342" y="3384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81342" y="3511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08342" y="3638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5342" y="3765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2342" y="3892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89342" y="4019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6342" y="4146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3342" y="4273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70342" y="4400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7342" y="4527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24342" y="4654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51342" y="4781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8342" y="4908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05342" y="5035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32342" y="5162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9342" y="5289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86342" y="5416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3342" y="5543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0342" y="5670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67342" y="5797083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94342" y="5924083"/>
            <a:ext cx="1316796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10419314" y="7193220"/>
            <a:ext cx="20348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CLA1X02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1443" y="4400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08443" y="4527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5443" y="4654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62443" y="4781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89443" y="4908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6443" y="5035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43443" y="5162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70443" y="5289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97443" y="5416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24443" y="5543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1443" y="5670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8443" y="5797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05443" y="5924083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61596" y="-15015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8596" y="-2315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15596" y="103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2596" y="230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9596" y="357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6596" y="484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3596" y="611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0596" y="738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7596" y="865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4596" y="992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1596" y="1119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8596" y="1246845"/>
            <a:ext cx="1316796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5595" y="1373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2595" y="1500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9595" y="1627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6595" y="1754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3595" y="1881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0595" y="2008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47595" y="2135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4595" y="2262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1595" y="2389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8595" y="2516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5595" y="2643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2595" y="2770845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5944750" y="4039982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MA12XX</a:t>
            </a:r>
          </a:p>
        </p:txBody>
      </p:sp>
      <p:pic>
        <p:nvPicPr>
          <p:cNvPr id="29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9697" y="1246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6697" y="1373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3697" y="1500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0697" y="1627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7697" y="1754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4697" y="1881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1697" y="2008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8697" y="2135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5697" y="2262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697" y="2389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39697" y="2516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6697" y="2643845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3697" y="2770845"/>
            <a:ext cx="1316797" cy="1316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200" y="3048000"/>
            <a:ext cx="4470400" cy="365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340401" y="3765083"/>
            <a:ext cx="17604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CS1102</a:t>
            </a:r>
          </a:p>
        </p:txBody>
      </p:sp>
      <p:pic>
        <p:nvPicPr>
          <p:cNvPr id="31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59000" y="3208866"/>
            <a:ext cx="1316796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>
            <a:off x="3082804" y="1810645"/>
            <a:ext cx="4737101" cy="1342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0" y="0"/>
                </a:moveTo>
                <a:cubicBezTo>
                  <a:pt x="130" y="0"/>
                  <a:pt x="0" y="457"/>
                  <a:pt x="0" y="1022"/>
                </a:cubicBezTo>
                <a:lnTo>
                  <a:pt x="0" y="13919"/>
                </a:lnTo>
                <a:cubicBezTo>
                  <a:pt x="0" y="14483"/>
                  <a:pt x="130" y="14941"/>
                  <a:pt x="290" y="14941"/>
                </a:cubicBezTo>
                <a:lnTo>
                  <a:pt x="907" y="14941"/>
                </a:lnTo>
                <a:lnTo>
                  <a:pt x="1256" y="21600"/>
                </a:lnTo>
                <a:lnTo>
                  <a:pt x="1605" y="14941"/>
                </a:lnTo>
                <a:lnTo>
                  <a:pt x="21310" y="14941"/>
                </a:lnTo>
                <a:cubicBezTo>
                  <a:pt x="21470" y="14941"/>
                  <a:pt x="21600" y="14483"/>
                  <a:pt x="21600" y="13919"/>
                </a:cubicBezTo>
                <a:lnTo>
                  <a:pt x="21600" y="1022"/>
                </a:lnTo>
                <a:cubicBezTo>
                  <a:pt x="21600" y="457"/>
                  <a:pt x="21470" y="0"/>
                  <a:pt x="21310" y="0"/>
                </a:cubicBezTo>
                <a:lnTo>
                  <a:pt x="290" y="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Most fantastic course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3" name="Screen Shot 2015-11-16 at 03.44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720" y="322206"/>
            <a:ext cx="7264401" cy="562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0320" y="5322220"/>
            <a:ext cx="1219201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7" name="Shape 3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8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creen Shot 2015-11-16 at 03.46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3488" y="496972"/>
            <a:ext cx="8826501" cy="742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7138" y="7223204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6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247" y="2423444"/>
            <a:ext cx="1316797" cy="1316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5-11-16 at 04.08.12.png"/>
          <p:cNvPicPr>
            <a:picLocks noChangeAspect="1"/>
          </p:cNvPicPr>
          <p:nvPr/>
        </p:nvPicPr>
        <p:blipFill>
          <a:blip r:embed="rId5">
            <a:extLst/>
          </a:blip>
          <a:srcRect b="15413"/>
          <a:stretch>
            <a:fillRect/>
          </a:stretch>
        </p:blipFill>
        <p:spPr>
          <a:xfrm>
            <a:off x="1326016" y="110727"/>
            <a:ext cx="12877801" cy="7165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creen Shot 2015-11-16 at 04.07.5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763" y="1494041"/>
            <a:ext cx="8592282" cy="6436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1565" y="7511129"/>
            <a:ext cx="1219201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98351"/>
            <a:ext cx="3661134" cy="6543905"/>
          </a:xfrm>
        </p:spPr>
        <p:txBody>
          <a:bodyPr>
            <a:normAutofit/>
          </a:bodyPr>
          <a:lstStyle/>
          <a:p>
            <a:r>
              <a:rPr lang="en-US" sz="3413" dirty="0"/>
              <a:t>INTRODUCTION</a:t>
            </a:r>
            <a:br>
              <a:rPr lang="en-US" sz="3413" dirty="0"/>
            </a:br>
            <a:r>
              <a:rPr lang="en-US" sz="3413" dirty="0"/>
              <a:t/>
            </a:r>
            <a:br>
              <a:rPr lang="en-US" sz="3413" dirty="0"/>
            </a:br>
            <a:r>
              <a:rPr lang="en-US" sz="2560" dirty="0"/>
              <a:t>How are Bitcoin obtained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8619" indent="-548619">
              <a:buFont typeface="+mj-lt"/>
              <a:buAutoNum type="arabicPeriod"/>
            </a:pPr>
            <a:r>
              <a:rPr lang="en-US" sz="3413" dirty="0"/>
              <a:t>Exchange conventional money on an online exchange</a:t>
            </a:r>
          </a:p>
          <a:p>
            <a:pPr marL="548619" indent="-548619">
              <a:buFont typeface="+mj-lt"/>
              <a:buAutoNum type="arabicPeriod"/>
            </a:pPr>
            <a:r>
              <a:rPr lang="en-US" sz="3413" dirty="0"/>
              <a:t>Exchange for the sale of goods or services</a:t>
            </a:r>
          </a:p>
          <a:p>
            <a:pPr marL="548619" indent="-548619">
              <a:buFont typeface="+mj-lt"/>
              <a:buAutoNum type="arabicPeriod"/>
            </a:pPr>
            <a:r>
              <a:rPr lang="en-US" sz="3413" dirty="0"/>
              <a:t>Acquire by serving as miner</a:t>
            </a:r>
          </a:p>
        </p:txBody>
      </p:sp>
    </p:spTree>
    <p:extLst>
      <p:ext uri="{BB962C8B-B14F-4D97-AF65-F5344CB8AC3E}">
        <p14:creationId xmlns:p14="http://schemas.microsoft.com/office/powerpoint/2010/main" val="17900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4" y="0"/>
            <a:ext cx="1299613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4368438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2203269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1527277" y="-65122"/>
            <a:ext cx="4979591" cy="1046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7" y="0"/>
                </a:moveTo>
                <a:cubicBezTo>
                  <a:pt x="1175" y="0"/>
                  <a:pt x="1052" y="587"/>
                  <a:pt x="1052" y="1311"/>
                </a:cubicBezTo>
                <a:lnTo>
                  <a:pt x="1052" y="14670"/>
                </a:lnTo>
                <a:lnTo>
                  <a:pt x="0" y="21600"/>
                </a:lnTo>
                <a:lnTo>
                  <a:pt x="4061" y="19167"/>
                </a:lnTo>
                <a:lnTo>
                  <a:pt x="21325" y="19167"/>
                </a:lnTo>
                <a:cubicBezTo>
                  <a:pt x="21477" y="19167"/>
                  <a:pt x="21600" y="18580"/>
                  <a:pt x="21600" y="17857"/>
                </a:cubicBezTo>
                <a:lnTo>
                  <a:pt x="21600" y="1311"/>
                </a:lnTo>
                <a:cubicBezTo>
                  <a:pt x="21600" y="587"/>
                  <a:pt x="21477" y="0"/>
                  <a:pt x="21325" y="0"/>
                </a:cubicBezTo>
                <a:lnTo>
                  <a:pt x="1327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Proudly too old to go die</a:t>
            </a:r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670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34949" y="1007162"/>
            <a:ext cx="9934902" cy="7739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9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670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6830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6957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145" y="7084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45" y="7211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145" y="7338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145" y="7465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145" y="7592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145" y="7719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145" y="7846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3045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145" y="797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5065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3172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3299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5192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5319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145" y="5446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45" y="5573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145" y="5700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5278" y="4273398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145" y="8100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145" y="8227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5-11-16 at 04.07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5704" y="3434449"/>
            <a:ext cx="8592282" cy="6436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asted-image.png"/>
          <p:cNvPicPr>
            <a:picLocks noChangeAspect="1"/>
          </p:cNvPicPr>
          <p:nvPr/>
        </p:nvPicPr>
        <p:blipFill>
          <a:blip r:embed="rId5">
            <a:extLst/>
          </a:blip>
          <a:srcRect l="37125" t="18752" r="2263" b="34756"/>
          <a:stretch>
            <a:fillRect/>
          </a:stretch>
        </p:blipFill>
        <p:spPr>
          <a:xfrm>
            <a:off x="2725842" y="-157777"/>
            <a:ext cx="10311983" cy="616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1527277" y="-65122"/>
            <a:ext cx="4979591" cy="1046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7" y="0"/>
                </a:moveTo>
                <a:cubicBezTo>
                  <a:pt x="1175" y="0"/>
                  <a:pt x="1052" y="587"/>
                  <a:pt x="1052" y="1311"/>
                </a:cubicBezTo>
                <a:lnTo>
                  <a:pt x="1052" y="14670"/>
                </a:lnTo>
                <a:lnTo>
                  <a:pt x="0" y="21600"/>
                </a:lnTo>
                <a:lnTo>
                  <a:pt x="4061" y="19167"/>
                </a:lnTo>
                <a:lnTo>
                  <a:pt x="21325" y="19167"/>
                </a:lnTo>
                <a:cubicBezTo>
                  <a:pt x="21477" y="19167"/>
                  <a:pt x="21600" y="18580"/>
                  <a:pt x="21600" y="17857"/>
                </a:cubicBezTo>
                <a:lnTo>
                  <a:pt x="21600" y="1311"/>
                </a:lnTo>
                <a:cubicBezTo>
                  <a:pt x="21600" y="587"/>
                  <a:pt x="21477" y="0"/>
                  <a:pt x="21325" y="0"/>
                </a:cubicBezTo>
                <a:lnTo>
                  <a:pt x="1327" y="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Proudly too old to go die</a:t>
            </a:r>
          </a:p>
        </p:txBody>
      </p:sp>
      <p:pic>
        <p:nvPicPr>
          <p:cNvPr id="387" name="Screen Shot 2015-11-23 at 17.14.3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832220" y="4828091"/>
            <a:ext cx="10099250" cy="984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]</a:t>
            </a:r>
          </a:p>
        </p:txBody>
      </p:sp>
      <p:sp>
        <p:nvSpPr>
          <p:cNvPr id="390" name="Shape 3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91" name="pasted-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670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6830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6957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145" y="7084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45" y="7211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145" y="7338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145" y="7465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145" y="7592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145" y="7719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145" y="7846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3045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145" y="7973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45" y="5065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3172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32997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45" y="5192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45" y="5319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145" y="5446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45" y="5573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145" y="57000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4730244" y="1720864"/>
            <a:ext cx="7031402" cy="7031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145" y="8100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145" y="822733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045" y="723900"/>
            <a:ext cx="1219201" cy="1219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/>
        </p:nvSpPr>
        <p:spPr>
          <a:xfrm>
            <a:off x="7239950" y="7351031"/>
            <a:ext cx="201199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YOU</a:t>
            </a:r>
          </a:p>
        </p:txBody>
      </p:sp>
      <p:sp>
        <p:nvSpPr>
          <p:cNvPr id="417" name="Shape 417"/>
          <p:cNvSpPr/>
          <p:nvPr/>
        </p:nvSpPr>
        <p:spPr>
          <a:xfrm>
            <a:off x="139502" y="6335031"/>
            <a:ext cx="470228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All your files</a:t>
            </a:r>
          </a:p>
        </p:txBody>
      </p:sp>
      <p:sp>
        <p:nvSpPr>
          <p:cNvPr id="418" name="Shape 418"/>
          <p:cNvSpPr/>
          <p:nvPr/>
        </p:nvSpPr>
        <p:spPr>
          <a:xfrm>
            <a:off x="2053784" y="1673281"/>
            <a:ext cx="4737101" cy="1524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0" y="0"/>
                </a:moveTo>
                <a:cubicBezTo>
                  <a:pt x="130" y="0"/>
                  <a:pt x="0" y="403"/>
                  <a:pt x="0" y="900"/>
                </a:cubicBezTo>
                <a:lnTo>
                  <a:pt x="0" y="12259"/>
                </a:lnTo>
                <a:cubicBezTo>
                  <a:pt x="0" y="12756"/>
                  <a:pt x="130" y="13159"/>
                  <a:pt x="290" y="13159"/>
                </a:cubicBezTo>
                <a:lnTo>
                  <a:pt x="18565" y="13159"/>
                </a:lnTo>
                <a:lnTo>
                  <a:pt x="19144" y="21600"/>
                </a:lnTo>
                <a:lnTo>
                  <a:pt x="19723" y="13159"/>
                </a:lnTo>
                <a:lnTo>
                  <a:pt x="21310" y="13159"/>
                </a:lnTo>
                <a:cubicBezTo>
                  <a:pt x="21470" y="13159"/>
                  <a:pt x="21600" y="12756"/>
                  <a:pt x="21600" y="12259"/>
                </a:cubicBezTo>
                <a:lnTo>
                  <a:pt x="21600" y="900"/>
                </a:lnTo>
                <a:cubicBezTo>
                  <a:pt x="21600" y="403"/>
                  <a:pt x="21470" y="0"/>
                  <a:pt x="21310" y="0"/>
                </a:cubicBezTo>
                <a:lnTo>
                  <a:pt x="29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Lose all Files</a:t>
            </a:r>
          </a:p>
        </p:txBody>
      </p:sp>
      <p:sp>
        <p:nvSpPr>
          <p:cNvPr id="419" name="Shape 419"/>
          <p:cNvSpPr/>
          <p:nvPr/>
        </p:nvSpPr>
        <p:spPr>
          <a:xfrm>
            <a:off x="8031533" y="-251732"/>
            <a:ext cx="4737101" cy="3236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0" y="0"/>
                </a:moveTo>
                <a:cubicBezTo>
                  <a:pt x="130" y="0"/>
                  <a:pt x="0" y="234"/>
                  <a:pt x="0" y="523"/>
                </a:cubicBezTo>
                <a:lnTo>
                  <a:pt x="0" y="7124"/>
                </a:lnTo>
                <a:cubicBezTo>
                  <a:pt x="0" y="7413"/>
                  <a:pt x="130" y="7647"/>
                  <a:pt x="290" y="7647"/>
                </a:cubicBezTo>
                <a:lnTo>
                  <a:pt x="11813" y="7647"/>
                </a:lnTo>
                <a:lnTo>
                  <a:pt x="12392" y="21600"/>
                </a:lnTo>
                <a:lnTo>
                  <a:pt x="12972" y="7647"/>
                </a:lnTo>
                <a:lnTo>
                  <a:pt x="21310" y="7647"/>
                </a:lnTo>
                <a:cubicBezTo>
                  <a:pt x="21470" y="7647"/>
                  <a:pt x="21600" y="7413"/>
                  <a:pt x="21600" y="7124"/>
                </a:cubicBezTo>
                <a:lnTo>
                  <a:pt x="21600" y="523"/>
                </a:lnTo>
                <a:cubicBezTo>
                  <a:pt x="21600" y="234"/>
                  <a:pt x="21470" y="0"/>
                  <a:pt x="21310" y="0"/>
                </a:cubicBezTo>
                <a:lnTo>
                  <a:pt x="29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 anchorCtr="0"/>
          <a:lstStyle>
            <a:lvl1pPr>
              <a:defRPr sz="26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Lose approx. HKD8,000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Cryptolocker</a:t>
            </a:r>
          </a:p>
        </p:txBody>
      </p:sp>
      <p:pic>
        <p:nvPicPr>
          <p:cNvPr id="422" name="Screen Shot 2015-11-16 at 04.2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233" y="2311400"/>
            <a:ext cx="75438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299272" y="9074150"/>
            <a:ext cx="108145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http://www.pcworld.com/article/2082204/</a:t>
            </a:r>
          </a:p>
        </p:txBody>
      </p:sp>
      <p:sp>
        <p:nvSpPr>
          <p:cNvPr id="424" name="Shape 424"/>
          <p:cNvSpPr/>
          <p:nvPr/>
        </p:nvSpPr>
        <p:spPr>
          <a:xfrm>
            <a:off x="8212666" y="2504016"/>
            <a:ext cx="4240763" cy="582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FF00FF"/>
                </a:solidFill>
              </a:rPr>
              <a:t>$ </a:t>
            </a:r>
            <a:r>
              <a:t>According to security experts, the creators of crypto</a:t>
            </a:r>
          </a:p>
          <a:p>
            <a:pPr algn="l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lockers and its copycats has made as much as </a:t>
            </a:r>
            <a:r>
              <a:rPr>
                <a:solidFill>
                  <a:srgbClr val="FF00FF"/>
                </a:solidFill>
              </a:rPr>
              <a:t>30 million USD</a:t>
            </a:r>
            <a:r>
              <a:t> in only </a:t>
            </a:r>
            <a:r>
              <a:rPr>
                <a:solidFill>
                  <a:srgbClr val="FF00FF"/>
                </a:solidFill>
              </a:rPr>
              <a:t>100 days</a:t>
            </a:r>
            <a:r>
              <a:t>, and</a:t>
            </a:r>
            <a:r>
              <a:rPr>
                <a:solidFill>
                  <a:srgbClr val="FF00FF"/>
                </a:solidFill>
              </a:rPr>
              <a:t>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… and its N.0</a:t>
            </a:r>
          </a:p>
        </p:txBody>
      </p:sp>
      <p:pic>
        <p:nvPicPr>
          <p:cNvPr id="427" name="Screen Shot 2015-11-16 at 04.2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233" y="2311400"/>
            <a:ext cx="75438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299272" y="9074150"/>
            <a:ext cx="108145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http://www.pcworld.com/article/2082204/</a:t>
            </a:r>
          </a:p>
        </p:txBody>
      </p:sp>
      <p:sp>
        <p:nvSpPr>
          <p:cNvPr id="429" name="Shape 429"/>
          <p:cNvSpPr/>
          <p:nvPr/>
        </p:nvSpPr>
        <p:spPr>
          <a:xfrm>
            <a:off x="8212666" y="3545416"/>
            <a:ext cx="4240763" cy="37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FF00FF"/>
                </a:solidFill>
              </a:rPr>
              <a:t>&gt;Unfortunately, </a:t>
            </a:r>
            <a:r>
              <a:t>all of the criminals were hardly caught because of the anonymity of the Bitcoin.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894" y="2123588"/>
            <a:ext cx="10845012" cy="723362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hape 432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  <a:solidFill>
            <a:srgbClr val="000000">
              <a:alpha val="59627"/>
            </a:srgbClr>
          </a:solidFill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Without effective preventing methods on cyber crime, it will be never secure enough for investors’ assets to be store on the internet.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anonymity of the BitCoin to some extent increases the risk for people to gain lost in cyber crimes.</a:t>
            </a:r>
          </a:p>
        </p:txBody>
      </p:sp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373887">
              <a:defRPr sz="5119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~/Information Security Risks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~/Financial Risks</a:t>
            </a:r>
          </a:p>
        </p:txBody>
      </p:sp>
      <p:sp>
        <p:nvSpPr>
          <p:cNvPr id="436" name="Shape 436"/>
          <p:cNvSpPr/>
          <p:nvPr/>
        </p:nvSpPr>
        <p:spPr>
          <a:xfrm>
            <a:off x="952500" y="259715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Basic ideas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39" name="Shape 439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Ups and Downs in price are always mentioned as the /RISK/ of a financial asset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42" name="Shape 442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Ups and Downs in price are always mentioned as the /RISK/ of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is a financial asset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8351"/>
            <a:ext cx="3675270" cy="6543905"/>
          </a:xfrm>
        </p:spPr>
        <p:txBody>
          <a:bodyPr>
            <a:normAutofit/>
          </a:bodyPr>
          <a:lstStyle/>
          <a:p>
            <a:r>
              <a:rPr lang="en-US" sz="3413" dirty="0"/>
              <a:t>INTRODUCTION</a:t>
            </a:r>
            <a:br>
              <a:rPr lang="en-US" sz="3413" dirty="0"/>
            </a:br>
            <a:r>
              <a:rPr lang="en-US" sz="3413" dirty="0"/>
              <a:t/>
            </a:r>
            <a:br>
              <a:rPr lang="en-US" sz="3413" dirty="0"/>
            </a:br>
            <a:r>
              <a:rPr lang="en-US" sz="2560" dirty="0"/>
              <a:t>Are Bitcoin Transaction Anonymous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Not truly anonymous</a:t>
            </a:r>
          </a:p>
          <a:p>
            <a:r>
              <a:rPr lang="en-US" sz="3413" dirty="0"/>
              <a:t>Transaction falls between anonymous and non-anonymous </a:t>
            </a:r>
          </a:p>
          <a:p>
            <a:endParaRPr lang="en-US" sz="3413" dirty="0"/>
          </a:p>
        </p:txBody>
      </p:sp>
    </p:spTree>
    <p:extLst>
      <p:ext uri="{BB962C8B-B14F-4D97-AF65-F5344CB8AC3E}">
        <p14:creationId xmlns:p14="http://schemas.microsoft.com/office/powerpoint/2010/main" val="13748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45" name="Shape 445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Ups and Downs in price are always mentioned as the /RISK/ of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is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has volatility in its price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Ups and Downs in price are always mentioned as the /RISK/ of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is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has volatility in its price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Actually the volatility of Bitcoin is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Basic Ideas</a:t>
            </a:r>
          </a:p>
        </p:txBody>
      </p:sp>
      <p:sp>
        <p:nvSpPr>
          <p:cNvPr id="451" name="Shape 451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Ups and Downs in price are always mentioned as the /RISK/ of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is a financial asset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Bitcoin has volatility in its price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Actually the volatility of Bitcoin is </a:t>
            </a:r>
            <a:r>
              <a:rPr>
                <a:solidFill>
                  <a:srgbClr val="FF00FF"/>
                </a:solidFill>
              </a:rPr>
              <a:t>extremely high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7333264" cy="9777684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Shape 476"/>
          <p:cNvSpPr/>
          <p:nvPr/>
        </p:nvSpPr>
        <p:spPr>
          <a:xfrm>
            <a:off x="6502400" y="2131162"/>
            <a:ext cx="6502400" cy="254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75360">
              <a:defRPr sz="8400">
                <a:solidFill>
                  <a:srgbClr val="5F645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 BTC/USD </a:t>
            </a:r>
          </a:p>
        </p:txBody>
      </p:sp>
      <p:sp>
        <p:nvSpPr>
          <p:cNvPr id="477" name="Shape 477"/>
          <p:cNvSpPr/>
          <p:nvPr/>
        </p:nvSpPr>
        <p:spPr>
          <a:xfrm>
            <a:off x="6502400" y="4262326"/>
            <a:ext cx="6502400" cy="5515358"/>
          </a:xfrm>
          <a:prstGeom prst="rect">
            <a:avLst/>
          </a:prstGeom>
          <a:solidFill>
            <a:srgbClr val="000000">
              <a:alpha val="51000"/>
            </a:srgb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r" defTabSz="975360">
              <a:defRPr sz="6200">
                <a:solidFill>
                  <a:srgbClr val="BF9000"/>
                </a:solidFill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6502400" y="4262326"/>
            <a:ext cx="6502400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323.361</a:t>
            </a:r>
          </a:p>
        </p:txBody>
      </p:sp>
      <p:sp>
        <p:nvSpPr>
          <p:cNvPr id="479" name="Shape 479"/>
          <p:cNvSpPr/>
          <p:nvPr/>
        </p:nvSpPr>
        <p:spPr>
          <a:xfrm>
            <a:off x="6502400" y="5976466"/>
            <a:ext cx="6502400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-0.0000%</a:t>
            </a:r>
          </a:p>
        </p:txBody>
      </p:sp>
      <p:sp>
        <p:nvSpPr>
          <p:cNvPr id="480" name="Shape 480"/>
          <p:cNvSpPr/>
          <p:nvPr/>
        </p:nvSpPr>
        <p:spPr>
          <a:xfrm>
            <a:off x="640136" y="9388554"/>
            <a:ext cx="123642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* The price shown above is delayed. Photos of currencies are just for representation purpose, and its copyright is subject to authorities.</a:t>
            </a:r>
          </a:p>
        </p:txBody>
      </p:sp>
    </p:spTree>
    <p:extLst>
      <p:ext uri="{BB962C8B-B14F-4D97-AF65-F5344CB8AC3E}">
        <p14:creationId xmlns:p14="http://schemas.microsoft.com/office/powerpoint/2010/main" val="207655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cover dir="d"/>
      </p:transition>
    </mc:Choice>
    <mc:Fallback xmlns="">
      <p:transition advClick="0" advTm="1000">
        <p:cover dir="d"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0" animBg="1" advAuto="0"/>
      <p:bldP spid="476" grpId="0" animBg="1" advAuto="0"/>
      <p:bldP spid="477" grpId="0" animBg="1" advAuto="0"/>
      <p:bldP spid="478" grpId="0" animBg="1" advAuto="0"/>
      <p:bldP spid="479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-1" y="2134394"/>
            <a:ext cx="6502401" cy="254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75360">
              <a:defRPr sz="8400">
                <a:solidFill>
                  <a:srgbClr val="7352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BTC/GBP</a:t>
            </a:r>
          </a:p>
        </p:txBody>
      </p:sp>
      <p:pic>
        <p:nvPicPr>
          <p:cNvPr id="4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7173" y="-3232"/>
            <a:ext cx="7317628" cy="975683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-1" y="4265557"/>
            <a:ext cx="6502401" cy="5515358"/>
          </a:xfrm>
          <a:prstGeom prst="rect">
            <a:avLst/>
          </a:prstGeom>
          <a:solidFill>
            <a:srgbClr val="000000">
              <a:alpha val="51000"/>
            </a:srgb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r" defTabSz="975360">
              <a:defRPr sz="6200">
                <a:solidFill>
                  <a:srgbClr val="BF9000"/>
                </a:solidFill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-1" y="4265557"/>
            <a:ext cx="5687175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213.26</a:t>
            </a:r>
          </a:p>
        </p:txBody>
      </p:sp>
      <p:sp>
        <p:nvSpPr>
          <p:cNvPr id="486" name="Shape 486"/>
          <p:cNvSpPr/>
          <p:nvPr/>
        </p:nvSpPr>
        <p:spPr>
          <a:xfrm>
            <a:off x="-1" y="5979698"/>
            <a:ext cx="5687175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+0.0020%</a:t>
            </a:r>
          </a:p>
        </p:txBody>
      </p:sp>
      <p:sp>
        <p:nvSpPr>
          <p:cNvPr id="487" name="Shape 487"/>
          <p:cNvSpPr/>
          <p:nvPr/>
        </p:nvSpPr>
        <p:spPr>
          <a:xfrm>
            <a:off x="-1" y="4265557"/>
            <a:ext cx="5687175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213.27</a:t>
            </a:r>
          </a:p>
        </p:txBody>
      </p:sp>
      <p:sp>
        <p:nvSpPr>
          <p:cNvPr id="488" name="Shape 488"/>
          <p:cNvSpPr/>
          <p:nvPr/>
        </p:nvSpPr>
        <p:spPr>
          <a:xfrm>
            <a:off x="-1" y="5979698"/>
            <a:ext cx="5687175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+0.0021%</a:t>
            </a:r>
          </a:p>
        </p:txBody>
      </p:sp>
      <p:sp>
        <p:nvSpPr>
          <p:cNvPr id="489" name="Shape 489"/>
          <p:cNvSpPr/>
          <p:nvPr/>
        </p:nvSpPr>
        <p:spPr>
          <a:xfrm>
            <a:off x="640136" y="9388554"/>
            <a:ext cx="123642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* The price shown above is delayed. Photos of currencies are just for representation purpose, and its copyright is subject to authorities.</a:t>
            </a:r>
          </a:p>
        </p:txBody>
      </p:sp>
    </p:spTree>
    <p:extLst>
      <p:ext uri="{BB962C8B-B14F-4D97-AF65-F5344CB8AC3E}">
        <p14:creationId xmlns:p14="http://schemas.microsoft.com/office/powerpoint/2010/main" val="191707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cover dir="d"/>
      </p:transition>
    </mc:Choice>
    <mc:Fallback xmlns="">
      <p:transition advClick="0" advTm="1000">
        <p:cover dir="d"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animBg="1" advAuto="0"/>
      <p:bldP spid="483" grpId="0" animBg="1" advAuto="0"/>
      <p:bldP spid="484" grpId="0" animBg="1" advAuto="0"/>
      <p:bldP spid="485" grpId="0" animBg="1" advAuto="0"/>
      <p:bldP spid="485" grpId="1" animBg="1" advAuto="0"/>
      <p:bldP spid="486" grpId="0" animBg="1" advAuto="0"/>
      <p:bldP spid="486" grpId="1" animBg="1" advAuto="0"/>
      <p:bldP spid="487" grpId="0" animBg="1" advAuto="0"/>
      <p:bldP spid="488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7337039" cy="97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/>
          <p:nvPr/>
        </p:nvSpPr>
        <p:spPr>
          <a:xfrm>
            <a:off x="6502400" y="4262326"/>
            <a:ext cx="6502400" cy="5515358"/>
          </a:xfrm>
          <a:prstGeom prst="rect">
            <a:avLst/>
          </a:prstGeom>
          <a:solidFill>
            <a:srgbClr val="000000">
              <a:alpha val="51000"/>
            </a:srgb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r" defTabSz="975360">
              <a:defRPr sz="6200">
                <a:solidFill>
                  <a:srgbClr val="BF9000"/>
                </a:solidFill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pP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6502400" y="2131162"/>
            <a:ext cx="6502400" cy="254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75360">
              <a:defRPr sz="8400">
                <a:solidFill>
                  <a:srgbClr val="780C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BTC/HKD</a:t>
            </a:r>
          </a:p>
        </p:txBody>
      </p:sp>
      <p:sp>
        <p:nvSpPr>
          <p:cNvPr id="494" name="Shape 494"/>
          <p:cNvSpPr/>
          <p:nvPr/>
        </p:nvSpPr>
        <p:spPr>
          <a:xfrm>
            <a:off x="6502400" y="4262326"/>
            <a:ext cx="6502400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2511.86</a:t>
            </a:r>
          </a:p>
        </p:txBody>
      </p:sp>
      <p:sp>
        <p:nvSpPr>
          <p:cNvPr id="495" name="Shape 495"/>
          <p:cNvSpPr/>
          <p:nvPr/>
        </p:nvSpPr>
        <p:spPr>
          <a:xfrm>
            <a:off x="6502400" y="5976466"/>
            <a:ext cx="6502400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+0.0000%</a:t>
            </a:r>
          </a:p>
        </p:txBody>
      </p:sp>
      <p:sp>
        <p:nvSpPr>
          <p:cNvPr id="496" name="Shape 496"/>
          <p:cNvSpPr/>
          <p:nvPr/>
        </p:nvSpPr>
        <p:spPr>
          <a:xfrm>
            <a:off x="640136" y="9388554"/>
            <a:ext cx="123642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* The price shown above is delayed. Photos of currencies are just for representation purpose, and its copyright is subject to authorities.</a:t>
            </a:r>
          </a:p>
        </p:txBody>
      </p:sp>
    </p:spTree>
    <p:extLst>
      <p:ext uri="{BB962C8B-B14F-4D97-AF65-F5344CB8AC3E}">
        <p14:creationId xmlns:p14="http://schemas.microsoft.com/office/powerpoint/2010/main" val="150851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cover dir="d"/>
      </p:transition>
    </mc:Choice>
    <mc:Fallback xmlns="">
      <p:transition advClick="0" advTm="1000">
        <p:cover dir="d"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animBg="1" advAuto="0"/>
      <p:bldP spid="492" grpId="0" animBg="1" advAuto="0"/>
      <p:bldP spid="493" grpId="0" animBg="1" advAuto="0"/>
      <p:bldP spid="494" grpId="0" animBg="1" advAuto="0"/>
      <p:bldP spid="495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D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-1"/>
            <a:ext cx="731520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hape 499"/>
          <p:cNvSpPr/>
          <p:nvPr/>
        </p:nvSpPr>
        <p:spPr>
          <a:xfrm>
            <a:off x="-1" y="2134394"/>
            <a:ext cx="6502401" cy="254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75360">
              <a:defRPr sz="8400">
                <a:solidFill>
                  <a:srgbClr val="96333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BTC/CNY</a:t>
            </a:r>
          </a:p>
        </p:txBody>
      </p:sp>
      <p:sp>
        <p:nvSpPr>
          <p:cNvPr id="500" name="Shape 500"/>
          <p:cNvSpPr/>
          <p:nvPr/>
        </p:nvSpPr>
        <p:spPr>
          <a:xfrm>
            <a:off x="-1" y="4265557"/>
            <a:ext cx="6502401" cy="5515358"/>
          </a:xfrm>
          <a:prstGeom prst="rect">
            <a:avLst/>
          </a:prstGeom>
          <a:solidFill>
            <a:srgbClr val="000000">
              <a:alpha val="51000"/>
            </a:srgb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r" defTabSz="975360">
              <a:defRPr sz="6200">
                <a:solidFill>
                  <a:srgbClr val="BF9000"/>
                </a:solidFill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-1" y="4265557"/>
            <a:ext cx="5687175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10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2096.21</a:t>
            </a:r>
          </a:p>
        </p:txBody>
      </p:sp>
      <p:sp>
        <p:nvSpPr>
          <p:cNvPr id="502" name="Shape 502"/>
          <p:cNvSpPr/>
          <p:nvPr/>
        </p:nvSpPr>
        <p:spPr>
          <a:xfrm>
            <a:off x="-1" y="5979698"/>
            <a:ext cx="5687175" cy="106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75360">
              <a:defRPr sz="6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+0.0110%</a:t>
            </a:r>
          </a:p>
        </p:txBody>
      </p:sp>
      <p:sp>
        <p:nvSpPr>
          <p:cNvPr id="503" name="Shape 503"/>
          <p:cNvSpPr/>
          <p:nvPr/>
        </p:nvSpPr>
        <p:spPr>
          <a:xfrm>
            <a:off x="640136" y="9388554"/>
            <a:ext cx="123642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* The price shown above is delayed. Photos of currencies are just for representation purpose, and its copyright is subject to authorities.</a:t>
            </a:r>
          </a:p>
        </p:txBody>
      </p:sp>
    </p:spTree>
    <p:extLst>
      <p:ext uri="{BB962C8B-B14F-4D97-AF65-F5344CB8AC3E}">
        <p14:creationId xmlns:p14="http://schemas.microsoft.com/office/powerpoint/2010/main" val="48859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cover dir="d"/>
      </p:transition>
    </mc:Choice>
    <mc:Fallback xmlns="">
      <p:transition advClick="0" advTm="1000">
        <p:cover dir="d"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animBg="1" advAuto="0"/>
      <p:bldP spid="499" grpId="0" animBg="1" advAuto="0"/>
      <p:bldP spid="500" grpId="0" animBg="1" advAuto="0"/>
      <p:bldP spid="501" grpId="0" animBg="1" advAuto="0"/>
      <p:bldP spid="502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For Example</a:t>
            </a:r>
          </a:p>
        </p:txBody>
      </p:sp>
      <p:pic>
        <p:nvPicPr>
          <p:cNvPr id="48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r="38310" b="5754"/>
          <a:stretch>
            <a:fillRect/>
          </a:stretch>
        </p:blipFill>
        <p:spPr>
          <a:xfrm>
            <a:off x="756582" y="2647156"/>
            <a:ext cx="6676824" cy="6186399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hape 485"/>
          <p:cNvSpPr>
            <a:spLocks noGrp="1"/>
          </p:cNvSpPr>
          <p:nvPr>
            <p:ph type="body" sz="half" idx="1"/>
          </p:nvPr>
        </p:nvSpPr>
        <p:spPr>
          <a:xfrm>
            <a:off x="7767953" y="2597150"/>
            <a:ext cx="4284347" cy="6286500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Russian economy could be the worst in these years because of sanctions.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Russian Ruble became 33% cheaper against USD.</a:t>
            </a:r>
          </a:p>
        </p:txBody>
      </p:sp>
      <p:sp>
        <p:nvSpPr>
          <p:cNvPr id="486" name="Shape 486"/>
          <p:cNvSpPr/>
          <p:nvPr/>
        </p:nvSpPr>
        <p:spPr>
          <a:xfrm>
            <a:off x="5472856" y="9061628"/>
            <a:ext cx="20590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Bloomberg Fixed Unicode N"/>
                <a:ea typeface="Bloomberg Fixed Unicode N"/>
                <a:cs typeface="Bloomberg Fixed Unicode N"/>
                <a:sym typeface="Bloomberg Fixed Unicode N"/>
              </a:defRPr>
            </a:lvl1pPr>
          </a:lstStyle>
          <a:p>
            <a:r>
              <a:t>Source: Bloomberg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cover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438150">
              <a:defRPr sz="600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Volatility - For Example</a:t>
            </a:r>
          </a:p>
        </p:txBody>
      </p:sp>
      <p:pic>
        <p:nvPicPr>
          <p:cNvPr id="48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r="38310" b="5754"/>
          <a:stretch>
            <a:fillRect/>
          </a:stretch>
        </p:blipFill>
        <p:spPr>
          <a:xfrm>
            <a:off x="756582" y="2647156"/>
            <a:ext cx="6676824" cy="6186399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>
            <a:spLocks noGrp="1"/>
          </p:cNvSpPr>
          <p:nvPr>
            <p:ph type="body" sz="half" idx="1"/>
          </p:nvPr>
        </p:nvSpPr>
        <p:spPr>
          <a:xfrm>
            <a:off x="7767953" y="2597150"/>
            <a:ext cx="4284347" cy="6286500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Bitcoin dropped for nearly 80%, which was two times terrible than Russian Ruble.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price is highly uncertain.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Great Bubble</a:t>
            </a:r>
          </a:p>
        </p:txBody>
      </p:sp>
      <p:pic>
        <p:nvPicPr>
          <p:cNvPr id="4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674" y="2060004"/>
            <a:ext cx="6172201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0355" y="1956814"/>
            <a:ext cx="5977616" cy="3639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305" y="5608697"/>
            <a:ext cx="4888080" cy="3254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6402" y="5651359"/>
            <a:ext cx="5977615" cy="3725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9457" y="5651359"/>
            <a:ext cx="4022188" cy="2681458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hape 498"/>
          <p:cNvSpPr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  <a:solidFill>
            <a:srgbClr val="000000">
              <a:alpha val="78769"/>
            </a:srgbClr>
          </a:solidFill>
        </p:spPr>
        <p:txBody>
          <a:bodyPr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The bubble underlying BitCoin is even far larger than the infamously famous Chinese stock market this year.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8351"/>
            <a:ext cx="3675270" cy="6543905"/>
          </a:xfrm>
        </p:spPr>
        <p:txBody>
          <a:bodyPr>
            <a:normAutofit/>
          </a:bodyPr>
          <a:lstStyle/>
          <a:p>
            <a:r>
              <a:rPr lang="en-US" sz="3413" dirty="0"/>
              <a:t>INTRODUCTION</a:t>
            </a:r>
            <a:br>
              <a:rPr lang="en-US" sz="3413" dirty="0"/>
            </a:br>
            <a:r>
              <a:rPr lang="en-US" sz="2560" dirty="0"/>
              <a:t>Basic usages of Bitcoin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Online / </a:t>
            </a:r>
            <a:r>
              <a:rPr lang="en-US" sz="3413"/>
              <a:t>Physical stores</a:t>
            </a:r>
            <a:endParaRPr lang="en-US" sz="3413" dirty="0"/>
          </a:p>
          <a:p>
            <a:r>
              <a:rPr lang="en-US" sz="3413" dirty="0"/>
              <a:t>Personal stuff </a:t>
            </a:r>
          </a:p>
          <a:p>
            <a:r>
              <a:rPr lang="en-US" sz="3413" dirty="0"/>
              <a:t>Bitcoin gift card</a:t>
            </a:r>
          </a:p>
          <a:p>
            <a:endParaRPr lang="en-US" sz="341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63" t="29203" r="54010" b="35154"/>
          <a:stretch/>
        </p:blipFill>
        <p:spPr>
          <a:xfrm>
            <a:off x="9034184" y="1720085"/>
            <a:ext cx="2895915" cy="2101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81" t="29892" r="53602" b="33655"/>
          <a:stretch/>
        </p:blipFill>
        <p:spPr>
          <a:xfrm>
            <a:off x="9034184" y="3815644"/>
            <a:ext cx="2895915" cy="2089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169" t="33855" r="56476" b="39834"/>
          <a:stretch/>
        </p:blipFill>
        <p:spPr>
          <a:xfrm>
            <a:off x="9034184" y="5905211"/>
            <a:ext cx="2895915" cy="1917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1367" t="33534" r="32683" b="22991"/>
          <a:stretch/>
        </p:blipFill>
        <p:spPr>
          <a:xfrm>
            <a:off x="5826559" y="5663076"/>
            <a:ext cx="3207627" cy="21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Great Bubble</a:t>
            </a:r>
          </a:p>
        </p:txBody>
      </p:sp>
      <p:pic>
        <p:nvPicPr>
          <p:cNvPr id="5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4" y="1874291"/>
            <a:ext cx="11696692" cy="67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xfrm>
            <a:off x="1055712" y="7905231"/>
            <a:ext cx="11099801" cy="1845533"/>
          </a:xfrm>
          <a:prstGeom prst="rect">
            <a:avLst/>
          </a:prstGeom>
          <a:solidFill>
            <a:srgbClr val="000000">
              <a:alpha val="78769"/>
            </a:srgbClr>
          </a:solidFill>
        </p:spPr>
        <p:txBody>
          <a:bodyPr anchor="t">
            <a:normAutofit lnSpcReduction="10000"/>
          </a:bodyPr>
          <a:lstStyle>
            <a:lvl1pPr marL="0" indent="0">
              <a:buSzTx/>
              <a:buNone/>
              <a:defRPr sz="3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SHCOMP Index rose about 50% within this year. The bubble boomed from 3,300 to 5,200, and busted in early Jun, wiped out more than 50% of investor’s wealth.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 Great Bubble</a:t>
            </a:r>
          </a:p>
        </p:txBody>
      </p:sp>
      <p:pic>
        <p:nvPicPr>
          <p:cNvPr id="505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r="51836"/>
          <a:stretch>
            <a:fillRect/>
          </a:stretch>
        </p:blipFill>
        <p:spPr>
          <a:xfrm>
            <a:off x="125735" y="2497667"/>
            <a:ext cx="5193969" cy="6485466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/>
          <p:nvPr/>
        </p:nvSpPr>
        <p:spPr>
          <a:xfrm>
            <a:off x="941139" y="7534971"/>
            <a:ext cx="23092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US$11.04</a:t>
            </a:r>
          </a:p>
        </p:txBody>
      </p:sp>
      <p:sp>
        <p:nvSpPr>
          <p:cNvPr id="507" name="Shape 507"/>
          <p:cNvSpPr>
            <a:spLocks noGrp="1"/>
          </p:cNvSpPr>
          <p:nvPr>
            <p:ph type="body" sz="half" idx="1"/>
          </p:nvPr>
        </p:nvSpPr>
        <p:spPr>
          <a:xfrm>
            <a:off x="6114950" y="2597084"/>
            <a:ext cx="5918416" cy="62865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The price increased for 100 times within one year, and dropped to 20% within another year.</a:t>
            </a:r>
          </a:p>
        </p:txBody>
      </p:sp>
      <p:sp>
        <p:nvSpPr>
          <p:cNvPr id="508" name="Shape 508"/>
          <p:cNvSpPr/>
          <p:nvPr/>
        </p:nvSpPr>
        <p:spPr>
          <a:xfrm>
            <a:off x="3673856" y="2789252"/>
            <a:ext cx="5601594" cy="647701"/>
          </a:xfrm>
          <a:prstGeom prst="rect">
            <a:avLst/>
          </a:prstGeom>
          <a:solidFill>
            <a:srgbClr val="000000">
              <a:alpha val="6824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Peaked at US$1147.25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 Great Bubble</a:t>
            </a:r>
          </a:p>
        </p:txBody>
      </p:sp>
      <p:pic>
        <p:nvPicPr>
          <p:cNvPr id="5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674" y="2060004"/>
            <a:ext cx="6172201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0355" y="1956814"/>
            <a:ext cx="5977616" cy="3639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305" y="5608697"/>
            <a:ext cx="4888080" cy="3254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01046" y="1038996"/>
            <a:ext cx="4888080" cy="4888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06402" y="5651359"/>
            <a:ext cx="5977615" cy="3725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59457" y="5651359"/>
            <a:ext cx="4022188" cy="2681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74928" y="6923671"/>
            <a:ext cx="1470898" cy="1470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3047" y="6789488"/>
            <a:ext cx="1739264" cy="1739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27400" y="4272896"/>
            <a:ext cx="2030613" cy="203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44393" y="7522288"/>
            <a:ext cx="926862" cy="926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Great Bubble</a:t>
            </a:r>
          </a:p>
        </p:txBody>
      </p:sp>
      <p:pic>
        <p:nvPicPr>
          <p:cNvPr id="52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t="8691" b="14450"/>
          <a:stretch>
            <a:fillRect/>
          </a:stretch>
        </p:blipFill>
        <p:spPr>
          <a:xfrm>
            <a:off x="7740918" y="5984041"/>
            <a:ext cx="5195921" cy="3727268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Shape 524"/>
          <p:cNvSpPr>
            <a:spLocks noGrp="1"/>
          </p:cNvSpPr>
          <p:nvPr>
            <p:ph type="body" idx="1"/>
          </p:nvPr>
        </p:nvSpPr>
        <p:spPr>
          <a:xfrm>
            <a:off x="275166" y="2258022"/>
            <a:ext cx="12454468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Trading Bitcoins is much Much MUCH </a:t>
            </a:r>
            <a:r>
              <a:rPr strike="sngStrike"/>
              <a:t>EXCITING</a:t>
            </a:r>
            <a:r>
              <a:t> risky than trading other stocks.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 extreme volatility may bring high profits, but meanwhile investors risk losing significant money in the market.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78735"/>
            <a:ext cx="13004801" cy="732333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hape 527"/>
          <p:cNvSpPr>
            <a:spLocks noGrp="1"/>
          </p:cNvSpPr>
          <p:nvPr>
            <p:ph type="body" sz="half" idx="1"/>
          </p:nvPr>
        </p:nvSpPr>
        <p:spPr>
          <a:xfrm>
            <a:off x="275166" y="2258022"/>
            <a:ext cx="5192731" cy="6286501"/>
          </a:xfrm>
          <a:prstGeom prst="rect">
            <a:avLst/>
          </a:prstGeom>
          <a:solidFill>
            <a:srgbClr val="000000">
              <a:alpha val="62882"/>
            </a:srgbClr>
          </a:solidFill>
        </p:spPr>
        <p:txBody>
          <a:bodyPr anchor="t">
            <a:normAutofit lnSpcReduction="10000"/>
          </a:bodyPr>
          <a:lstStyle/>
          <a:p>
            <a:pPr marL="0" indent="0" defTabSz="484886">
              <a:spcBef>
                <a:spcPts val="3400"/>
              </a:spcBef>
              <a:buSzTx/>
              <a:buNone/>
              <a:defRPr sz="315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 serious problem of Bitcoin is that it hasn’t shown to be a stable source of value. Its price has been highly volatile and it hasn’t yet established itself as a widely accepted transactions medium.</a:t>
            </a:r>
          </a:p>
          <a:p>
            <a:pPr marL="0" indent="0" defTabSz="484886">
              <a:spcBef>
                <a:spcPts val="3400"/>
              </a:spcBef>
              <a:buSzTx/>
              <a:buNone/>
              <a:defRPr sz="315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Ben Bernanke, Ex-Chair of the Fed</a:t>
            </a:r>
          </a:p>
        </p:txBody>
      </p:sp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Lack of Endorsement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~/Social Risks</a:t>
            </a:r>
          </a:p>
        </p:txBody>
      </p:sp>
      <p:sp>
        <p:nvSpPr>
          <p:cNvPr id="531" name="Shape 531"/>
          <p:cNvSpPr>
            <a:spLocks noGrp="1"/>
          </p:cNvSpPr>
          <p:nvPr>
            <p:ph type="body" idx="1"/>
          </p:nvPr>
        </p:nvSpPr>
        <p:spPr>
          <a:xfrm>
            <a:off x="952500" y="2816751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./Money Laundering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./Real Life Crime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./Underground Economy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5563687" y="-1787"/>
            <a:ext cx="7355990" cy="1538321"/>
          </a:xfrm>
          <a:prstGeom prst="rect">
            <a:avLst/>
          </a:prstGeom>
        </p:spPr>
        <p:txBody>
          <a:bodyPr/>
          <a:lstStyle>
            <a:lvl1pPr defTabSz="432308">
              <a:defRPr sz="592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Money Laundering</a:t>
            </a:r>
          </a:p>
        </p:txBody>
      </p:sp>
      <p:pic>
        <p:nvPicPr>
          <p:cNvPr id="53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3938" r="48422"/>
          <a:stretch>
            <a:fillRect/>
          </a:stretch>
        </p:blipFill>
        <p:spPr>
          <a:xfrm>
            <a:off x="-4502" y="-2524"/>
            <a:ext cx="5533056" cy="9758609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Shape 535"/>
          <p:cNvSpPr>
            <a:spLocks noGrp="1"/>
          </p:cNvSpPr>
          <p:nvPr>
            <p:ph type="body" sz="half" idx="1"/>
          </p:nvPr>
        </p:nvSpPr>
        <p:spPr>
          <a:xfrm>
            <a:off x="5906466" y="2258022"/>
            <a:ext cx="6823168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Bitcoin network proceeds more than 1 million bitcoin transfers everyday, which worth more than 4 Billion HK$.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The anonymity of Bitcoin makes money laundering much secure.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title"/>
          </p:nvPr>
        </p:nvSpPr>
        <p:spPr>
          <a:xfrm>
            <a:off x="64103" y="34417"/>
            <a:ext cx="12876595" cy="15383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Money Laundering</a:t>
            </a:r>
          </a:p>
        </p:txBody>
      </p:sp>
      <p:sp>
        <p:nvSpPr>
          <p:cNvPr id="538" name="Shape 538"/>
          <p:cNvSpPr>
            <a:spLocks noGrp="1"/>
          </p:cNvSpPr>
          <p:nvPr>
            <p:ph type="body" sz="half" idx="1"/>
          </p:nvPr>
        </p:nvSpPr>
        <p:spPr>
          <a:xfrm>
            <a:off x="658103" y="2258022"/>
            <a:ext cx="12071531" cy="32710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For more information, just Google </a:t>
            </a:r>
            <a:r>
              <a:rPr i="1"/>
              <a:t>Bitcoin Laundering.</a:t>
            </a:r>
            <a:r>
              <a:t> All top results are service providers, and will make the process much more easier.</a:t>
            </a:r>
          </a:p>
        </p:txBody>
      </p:sp>
      <p:pic>
        <p:nvPicPr>
          <p:cNvPr id="5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5850" y="4548770"/>
            <a:ext cx="8293100" cy="562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Real Life Crimes</a:t>
            </a:r>
          </a:p>
        </p:txBody>
      </p:sp>
      <p:sp>
        <p:nvSpPr>
          <p:cNvPr id="542" name="Shape 542"/>
          <p:cNvSpPr>
            <a:spLocks noGrp="1"/>
          </p:cNvSpPr>
          <p:nvPr>
            <p:ph type="body" sz="half" idx="1"/>
          </p:nvPr>
        </p:nvSpPr>
        <p:spPr>
          <a:xfrm>
            <a:off x="275166" y="5534802"/>
            <a:ext cx="12454468" cy="3806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Recently a Hong Kong tycoon was kidnapped.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 kidnapper asked for Bitcoins because the payment is instant and anonymous.</a:t>
            </a:r>
          </a:p>
          <a:p>
            <a: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Fortunately Mr. Wong was finally rescued.</a:t>
            </a:r>
          </a:p>
        </p:txBody>
      </p:sp>
      <p:pic>
        <p:nvPicPr>
          <p:cNvPr id="543" name="Screen Shot 2015-11-16 at 06.05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889" y="1973719"/>
            <a:ext cx="10341022" cy="3488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Real Life Crimes</a:t>
            </a:r>
          </a:p>
        </p:txBody>
      </p:sp>
      <p:pic>
        <p:nvPicPr>
          <p:cNvPr id="546" name="Screen Shot 2015-11-22 at 00.01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600" y="2722727"/>
            <a:ext cx="8991600" cy="2006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Shape 547"/>
          <p:cNvSpPr>
            <a:spLocks noGrp="1"/>
          </p:cNvSpPr>
          <p:nvPr>
            <p:ph type="body" sz="half" idx="1"/>
          </p:nvPr>
        </p:nvSpPr>
        <p:spPr>
          <a:xfrm>
            <a:off x="438626" y="5534802"/>
            <a:ext cx="12127548" cy="38062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Bitcoin is becoming more and more popular in conducting crimes and cleaning the dirty money. It posses a great risk to the stability of the whole society.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Opportunities Brought by </a:t>
            </a:r>
            <a:r>
              <a:rPr lang="en-US" altLang="zh-TW" dirty="0" err="1" smtClean="0"/>
              <a:t>Bitcoin</a:t>
            </a:r>
            <a:endParaRPr lang="zh-TW" alt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201122" y="2623750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sp>
        <p:nvSpPr>
          <p:cNvPr id="550" name="Shape 550"/>
          <p:cNvSpPr>
            <a:spLocks noGrp="1"/>
          </p:cNvSpPr>
          <p:nvPr>
            <p:ph type="body" sz="quarter" idx="1"/>
          </p:nvPr>
        </p:nvSpPr>
        <p:spPr>
          <a:xfrm>
            <a:off x="275166" y="2597150"/>
            <a:ext cx="12454468" cy="1647363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Illegal groups like the Triad…</a:t>
            </a:r>
          </a:p>
        </p:txBody>
      </p:sp>
      <p:pic>
        <p:nvPicPr>
          <p:cNvPr id="5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6218" y="4480919"/>
            <a:ext cx="8241352" cy="5368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sp>
        <p:nvSpPr>
          <p:cNvPr id="554" name="Shape 554"/>
          <p:cNvSpPr>
            <a:spLocks noGrp="1"/>
          </p:cNvSpPr>
          <p:nvPr>
            <p:ph type="body" sz="quarter" idx="1"/>
          </p:nvPr>
        </p:nvSpPr>
        <p:spPr>
          <a:xfrm>
            <a:off x="275166" y="2597150"/>
            <a:ext cx="12454468" cy="1647363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 defTabSz="543305">
              <a:spcBef>
                <a:spcPts val="3900"/>
              </a:spcBef>
              <a:buSzTx/>
              <a:buNone/>
              <a:defRPr sz="3534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Illegal groups like the Triad are easily got caught because their member have to be physically present when making illegal deals.</a:t>
            </a:r>
          </a:p>
        </p:txBody>
      </p:sp>
      <p:pic>
        <p:nvPicPr>
          <p:cNvPr id="5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6218" y="4480919"/>
            <a:ext cx="8241352" cy="5368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5752" y="4193390"/>
            <a:ext cx="7924272" cy="594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t="7050" r="93074" b="74826"/>
          <a:stretch>
            <a:fillRect/>
          </a:stretch>
        </p:blipFill>
        <p:spPr>
          <a:xfrm>
            <a:off x="5230560" y="1950848"/>
            <a:ext cx="6746906" cy="5210053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Shape 559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pic>
        <p:nvPicPr>
          <p:cNvPr id="5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886" y="3984436"/>
            <a:ext cx="38735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>
            <a:spLocks noGrp="1"/>
          </p:cNvSpPr>
          <p:nvPr>
            <p:ph type="body" sz="quarter" idx="1"/>
          </p:nvPr>
        </p:nvSpPr>
        <p:spPr>
          <a:xfrm>
            <a:off x="275166" y="7210510"/>
            <a:ext cx="12454468" cy="1971768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 defTabSz="484886">
              <a:spcBef>
                <a:spcPts val="3400"/>
              </a:spcBef>
              <a:buSzTx/>
              <a:buNone/>
              <a:defRPr sz="3154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Online illegal marketplaces emerged: An anonymous trading platform for illegal goods and services, including drugs, stolen credit cards, fake cash, fake identification, and whatever you can imagine.</a:t>
            </a:r>
          </a:p>
        </p:txBody>
      </p:sp>
      <p:sp>
        <p:nvSpPr>
          <p:cNvPr id="562" name="Shape 562"/>
          <p:cNvSpPr/>
          <p:nvPr/>
        </p:nvSpPr>
        <p:spPr>
          <a:xfrm>
            <a:off x="6214748" y="4232086"/>
            <a:ext cx="47785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Snapshot Censored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grpSp>
        <p:nvGrpSpPr>
          <p:cNvPr id="567" name="Group 567"/>
          <p:cNvGrpSpPr/>
          <p:nvPr/>
        </p:nvGrpSpPr>
        <p:grpSpPr>
          <a:xfrm>
            <a:off x="228429" y="6133498"/>
            <a:ext cx="7738590" cy="3462824"/>
            <a:chOff x="0" y="0"/>
            <a:chExt cx="7738588" cy="3462823"/>
          </a:xfrm>
        </p:grpSpPr>
        <p:pic>
          <p:nvPicPr>
            <p:cNvPr id="56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7738589" cy="3462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6" name="Shape 566"/>
            <p:cNvSpPr/>
            <p:nvPr/>
          </p:nvSpPr>
          <p:spPr>
            <a:xfrm>
              <a:off x="2393186" y="3106606"/>
              <a:ext cx="1195137" cy="286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AND BITCOIN</a:t>
              </a:r>
            </a:p>
          </p:txBody>
        </p:sp>
      </p:grpSp>
      <p:pic>
        <p:nvPicPr>
          <p:cNvPr id="5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684" y="1884478"/>
            <a:ext cx="4888080" cy="488808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Shape 569"/>
          <p:cNvSpPr>
            <a:spLocks noGrp="1"/>
          </p:cNvSpPr>
          <p:nvPr>
            <p:ph type="body" sz="half" idx="1"/>
          </p:nvPr>
        </p:nvSpPr>
        <p:spPr>
          <a:xfrm>
            <a:off x="8069877" y="2597150"/>
            <a:ext cx="4659757" cy="615028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The invention of Bitcoin directly supported the establishment of the Silk Road and other online illegal market place.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Underground Economy</a:t>
            </a:r>
          </a:p>
        </p:txBody>
      </p:sp>
      <p:grpSp>
        <p:nvGrpSpPr>
          <p:cNvPr id="574" name="Group 574"/>
          <p:cNvGrpSpPr/>
          <p:nvPr/>
        </p:nvGrpSpPr>
        <p:grpSpPr>
          <a:xfrm>
            <a:off x="228429" y="6133498"/>
            <a:ext cx="7738590" cy="3462824"/>
            <a:chOff x="0" y="0"/>
            <a:chExt cx="7738588" cy="3462823"/>
          </a:xfrm>
        </p:grpSpPr>
        <p:pic>
          <p:nvPicPr>
            <p:cNvPr id="57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7738589" cy="3462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" name="Shape 573"/>
            <p:cNvSpPr/>
            <p:nvPr/>
          </p:nvSpPr>
          <p:spPr>
            <a:xfrm>
              <a:off x="2393186" y="3106606"/>
              <a:ext cx="1195137" cy="286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AND BITCOIN</a:t>
              </a:r>
            </a:p>
          </p:txBody>
        </p:sp>
      </p:grpSp>
      <p:pic>
        <p:nvPicPr>
          <p:cNvPr id="5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684" y="1884478"/>
            <a:ext cx="4888080" cy="488808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hape 576"/>
          <p:cNvSpPr>
            <a:spLocks noGrp="1"/>
          </p:cNvSpPr>
          <p:nvPr>
            <p:ph type="body" sz="half" idx="1"/>
          </p:nvPr>
        </p:nvSpPr>
        <p:spPr>
          <a:xfrm>
            <a:off x="8069877" y="2597150"/>
            <a:ext cx="4659757" cy="615028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Without proper regulation, the Bitcoin’s philosophy of deregulation will expose a great risk in social security and stability.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1066393" y="2258022"/>
            <a:ext cx="1166324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 real serious risk that Bitcoin has is it’s anonymity, which is a feature, and is also a fatal bug, in that it has become a vehicle for illegal transactions, drug selling or terrorist financing. </a:t>
            </a:r>
          </a:p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Citizens and governments are not happy to let that activity happen.</a:t>
            </a:r>
          </a:p>
        </p:txBody>
      </p:sp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Social Risks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/>
        </p:nvSpPr>
        <p:spPr>
          <a:xfrm>
            <a:off x="670779" y="2049743"/>
            <a:ext cx="11663242" cy="738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The benefits and concepts offered by this digital currency are revolutionary. If the governments can find a balanced territory between strict regulation and absolute freedom by taking the cream and discarding the dross, we believe the technology could benefit much more to our lives.</a:t>
            </a:r>
          </a:p>
        </p:txBody>
      </p:sp>
      <p:sp>
        <p:nvSpPr>
          <p:cNvPr id="582" name="Shape 58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mtClean="0"/>
              <a:t>Wrap Up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277282" y="64737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647363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Contribution</a:t>
            </a:r>
          </a:p>
        </p:txBody>
      </p:sp>
      <p:sp>
        <p:nvSpPr>
          <p:cNvPr id="585" name="Shape 585"/>
          <p:cNvSpPr/>
          <p:nvPr/>
        </p:nvSpPr>
        <p:spPr>
          <a:xfrm>
            <a:off x="670779" y="2049743"/>
            <a:ext cx="11663242" cy="738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ZOU, Luoyi    54017313    100%</a:t>
            </a:r>
          </a:p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CHAU, Tsz Yau 53053443    100%</a:t>
            </a:r>
          </a:p>
          <a:p>
            <a:pPr algn="l">
              <a:spcBef>
                <a:spcPts val="4200"/>
              </a:spcBef>
              <a:defRPr sz="3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CHENG, Ka Yi  54297110    100%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hlinkClick r:id="rId2"/>
              </a:rPr>
              <a:t>http://www.coindesk.com/information/what-can-you-buy-with-bitcoins/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https://bitcoin.org/en/bitcoin-for-businesses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https://bitcoin.org/en/innovation</a:t>
            </a:r>
            <a:endParaRPr lang="en-US" altLang="zh-TW" dirty="0" smtClean="0"/>
          </a:p>
          <a:p>
            <a:r>
              <a:rPr lang="en-US" altLang="zh-TW" dirty="0">
                <a:hlinkClick r:id="rId5"/>
              </a:rPr>
              <a:t>http://www.newsbtc.com/2015/03/29/bitcoin-for-international-petroleum-trade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https://</a:t>
            </a:r>
            <a:r>
              <a:rPr lang="en-US" altLang="zh-TW" dirty="0" smtClean="0">
                <a:hlinkClick r:id="rId6"/>
              </a:rPr>
              <a:t>en.bitcoin.it/wiki/Donation-accepting_organizations_and_projects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67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51" y="370699"/>
            <a:ext cx="11704320" cy="1625600"/>
          </a:xfrm>
        </p:spPr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Individual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69774" y="1599636"/>
          <a:ext cx="11704320" cy="358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assets.bwbx.io/images/ipZ0.mE.Tbho/v1/640x-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2824" y="5653944"/>
            <a:ext cx="6144683" cy="4099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Individual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545689"/>
              </p:ext>
            </p:extLst>
          </p:nvPr>
        </p:nvGraphicFramePr>
        <p:xfrm>
          <a:off x="664951" y="1906870"/>
          <a:ext cx="11704320" cy="7168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Bitcoin</a:t>
            </a:r>
            <a:r>
              <a:rPr lang="en-US" altLang="zh-TW" dirty="0" smtClean="0"/>
              <a:t> for Individual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50240" y="2275841"/>
          <a:ext cx="11704320" cy="643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5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</TotalTime>
  <Words>1822</Words>
  <Application>Microsoft Macintosh PowerPoint</Application>
  <PresentationFormat>Custom</PresentationFormat>
  <Paragraphs>234</Paragraphs>
  <Slides>68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68</vt:i4>
      </vt:variant>
    </vt:vector>
  </HeadingPairs>
  <TitlesOfParts>
    <vt:vector size="84" baseType="lpstr">
      <vt:lpstr>Arial</vt:lpstr>
      <vt:lpstr>Bloomberg Fixed Unicode N</vt:lpstr>
      <vt:lpstr>Calibri</vt:lpstr>
      <vt:lpstr>Calibri Light</vt:lpstr>
      <vt:lpstr>Corbel</vt:lpstr>
      <vt:lpstr>Courier</vt:lpstr>
      <vt:lpstr>Courier New</vt:lpstr>
      <vt:lpstr>Helvetica Light</vt:lpstr>
      <vt:lpstr>Helvetica Neue</vt:lpstr>
      <vt:lpstr>Times New Roman</vt:lpstr>
      <vt:lpstr>Wingdings 2</vt:lpstr>
      <vt:lpstr>新細明體</vt:lpstr>
      <vt:lpstr>Black</vt:lpstr>
      <vt:lpstr>Office Theme</vt:lpstr>
      <vt:lpstr>1_Office Theme</vt:lpstr>
      <vt:lpstr>Frame</vt:lpstr>
      <vt:lpstr>BITCOIN Opportunities and Risks</vt:lpstr>
      <vt:lpstr>INTRODUCTION  What is Bitcoin How Bitcoin works</vt:lpstr>
      <vt:lpstr>INTRODUCTION  How are Bitcoin obtained</vt:lpstr>
      <vt:lpstr>INTRODUCTION  Are Bitcoin Transaction Anonymous</vt:lpstr>
      <vt:lpstr>INTRODUCTION Basic usages of Bitcoin</vt:lpstr>
      <vt:lpstr>Opportunities Brought by Bitcoin</vt:lpstr>
      <vt:lpstr>Bitcoin for Individual</vt:lpstr>
      <vt:lpstr>Bitcoin for Individual</vt:lpstr>
      <vt:lpstr>Bitcoin for Individual</vt:lpstr>
      <vt:lpstr>Bitcoin for Businesses</vt:lpstr>
      <vt:lpstr>Bitcoin for Businesses </vt:lpstr>
      <vt:lpstr>Further Development and Application of Bitcoin</vt:lpstr>
      <vt:lpstr>Further Development and Application of Bitcoin</vt:lpstr>
      <vt:lpstr>Further Development and Application of Bitcoin</vt:lpstr>
      <vt:lpstr>Further Development and Application of Bitcoin</vt:lpstr>
      <vt:lpstr>Further Development and Application of Bitcoin</vt:lpstr>
      <vt:lpstr>Further Development and Application of Bitcoin</vt:lpstr>
      <vt:lpstr>'$$$$$$$$::'$$$$::'$$$$$$::'$$:::'$$::'$$$$$$::  $$.... $$:. $$::'$$... $$: $$::'$$::'$$... $$:  $$:::: $$:: $$:: $$:::..:: $$:'$$::: $$:::..::  $$$$$$$$::: $$::. $$$$$$:: $$$$$::::. $$$$$$::  $$.. $$:::: $$:::..... $$: $$. $$::::..... $$:  $$::. $$::: $$::'$$::: $$: $$:. $$::'$$::: $$:  $$:::. $$:'$$$$:. $$$$$$:: $$::. $$:. $$$$$$:: ..:::::..::....:::......:::..::::..:::......:::</vt:lpstr>
      <vt:lpstr>~/Information Security Risks</vt:lpstr>
      <vt:lpstr>PowerPoint Presentation</vt:lpstr>
      <vt:lpstr>Mt. Gox&gt;</vt:lpstr>
      <vt:lpstr>850,000BTC</vt:lpstr>
      <vt:lpstr>Cyber Theft</vt:lpstr>
      <vt:lpstr>$_Ransomeware_$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]</vt:lpstr>
      <vt:lpstr>Cryptolocker</vt:lpstr>
      <vt:lpstr>… and its N.0</vt:lpstr>
      <vt:lpstr>~/Information Security Risks</vt:lpstr>
      <vt:lpstr>~/Financial Risks</vt:lpstr>
      <vt:lpstr>Volatility - Basic Ideas</vt:lpstr>
      <vt:lpstr>Volatility - Basic Ideas</vt:lpstr>
      <vt:lpstr>Volatility - Basic Ideas</vt:lpstr>
      <vt:lpstr>Volatility - Basic Ideas</vt:lpstr>
      <vt:lpstr>Volatility - Basic Ideas</vt:lpstr>
      <vt:lpstr>PowerPoint Presentation</vt:lpstr>
      <vt:lpstr>PowerPoint Presentation</vt:lpstr>
      <vt:lpstr>PowerPoint Presentation</vt:lpstr>
      <vt:lpstr>PowerPoint Presentation</vt:lpstr>
      <vt:lpstr>Volatility - For Example</vt:lpstr>
      <vt:lpstr>Volatility - For Example</vt:lpstr>
      <vt:lpstr>Great Bubble</vt:lpstr>
      <vt:lpstr>Great Bubble</vt:lpstr>
      <vt:lpstr> Great Bubble</vt:lpstr>
      <vt:lpstr> Great Bubble</vt:lpstr>
      <vt:lpstr>Great Bubble</vt:lpstr>
      <vt:lpstr>Lack of Endorsement</vt:lpstr>
      <vt:lpstr>~/Social Risks</vt:lpstr>
      <vt:lpstr>Money Laundering</vt:lpstr>
      <vt:lpstr>Money Laundering</vt:lpstr>
      <vt:lpstr>Real Life Crimes</vt:lpstr>
      <vt:lpstr>Real Life Crimes</vt:lpstr>
      <vt:lpstr>Underground Economy</vt:lpstr>
      <vt:lpstr>Underground Economy</vt:lpstr>
      <vt:lpstr>Underground Economy</vt:lpstr>
      <vt:lpstr>Underground Economy</vt:lpstr>
      <vt:lpstr>Underground Economy</vt:lpstr>
      <vt:lpstr>Social Risks</vt:lpstr>
      <vt:lpstr>Wrap Up</vt:lpstr>
      <vt:lpstr>Contribution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'$$$$$$$$::'$$$$::'$$$$$$::'$$:::'$$::'$$$$$$::  $$.... $$:. $$::'$$... $$: $$::'$$::'$$... $$:  $$:::: $$:: $$:: $$:::..:: $$:'$$::: $$:::..::  $$$$$$$$::: $$::. $$$$$$:: $$$$$::::. $$$$$$::  $$.. $$:::: $$:::..... $$: $$. $$::::..... $$:  $$::. $$::: $$::'$$::: $$: $$:. $$::'$$::: $$:  $$:::. $$:'$$$$:. $$$$$$:: $$::. $$:. $$$$$$:: ..:::::..::....:::......:::..::::..:::......:::</dc:title>
  <cp:lastModifiedBy>ZOU Luoyi</cp:lastModifiedBy>
  <cp:revision>8</cp:revision>
  <cp:lastPrinted>2015-11-23T16:50:31Z</cp:lastPrinted>
  <dcterms:modified xsi:type="dcterms:W3CDTF">2015-11-24T04:52:54Z</dcterms:modified>
</cp:coreProperties>
</file>